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6"/>
  </p:notesMasterIdLst>
  <p:sldIdLst>
    <p:sldId id="302" r:id="rId3"/>
    <p:sldId id="303" r:id="rId4"/>
    <p:sldId id="301" r:id="rId5"/>
    <p:sldId id="306" r:id="rId6"/>
    <p:sldId id="310" r:id="rId7"/>
    <p:sldId id="312" r:id="rId8"/>
    <p:sldId id="311" r:id="rId9"/>
    <p:sldId id="307" r:id="rId10"/>
    <p:sldId id="308" r:id="rId11"/>
    <p:sldId id="314" r:id="rId12"/>
    <p:sldId id="315" r:id="rId13"/>
    <p:sldId id="316"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Lst>
  <p:sldSz cx="9144000" cy="6858000" type="screen4x3"/>
  <p:notesSz cx="6858000" cy="9144000"/>
  <p:custDataLst>
    <p:tags r:id="rId37"/>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72" d="100"/>
          <a:sy n="72" d="100"/>
        </p:scale>
        <p:origin x="91" y="67"/>
      </p:cViewPr>
      <p:guideLst>
        <p:guide orient="horz" pos="217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Grp="1" noRot="1" noChangeAspect="1"/>
          </p:cNvSpPr>
          <p:nvPr>
            <p:ph type="sldImg"/>
          </p:nvPr>
        </p:nvSpPr>
        <p:spPr>
          <a:xfrm>
            <a:off x="1143000" y="685800"/>
            <a:ext cx="4572000" cy="3429000"/>
          </a:xfrm>
          <a:prstGeom prst="rect">
            <a:avLst/>
          </a:prstGeom>
          <a:noFill/>
          <a:ln w="9525">
            <a:noFill/>
          </a:ln>
        </p:spPr>
      </p:sp>
      <p:sp>
        <p:nvSpPr>
          <p:cNvPr id="2053" name="Rectangle 5"/>
          <p:cNvSpPr>
            <a:spLocks noGrp="1"/>
          </p:cNvSpPr>
          <p:nvPr>
            <p:ph type="body" sz="quarter"/>
          </p:nvPr>
        </p:nvSpPr>
        <p:spPr>
          <a:xfrm>
            <a:off x="685800" y="4343400"/>
            <a:ext cx="5486400" cy="4114800"/>
          </a:xfrm>
          <a:prstGeom prst="rect">
            <a:avLst/>
          </a:prstGeom>
          <a:noFill/>
          <a:ln w="9525">
            <a:noFill/>
          </a:ln>
        </p:spPr>
        <p:txBody>
          <a:bodyPr wrap="square" lIns="91440" tIns="45720" rIns="91440" bIns="45720" anchor="ctr" anchorCtr="0"/>
          <a:lstStyle/>
          <a:p>
            <a:pPr marL="0" lvl="0" indent="0" defTabSz="914400"/>
            <a:r>
              <a:rPr lang="zh-CN" altLang="en-US"/>
              <a:t>单击此处编辑母版文本样式</a:t>
            </a:r>
          </a:p>
          <a:p>
            <a:pPr lvl="1" indent="457200" defTabSz="914400"/>
            <a:r>
              <a:rPr lang="zh-CN" altLang="en-US"/>
              <a:t>第二级</a:t>
            </a:r>
          </a:p>
          <a:p>
            <a:pPr lvl="2" indent="914400" defTabSz="914400"/>
            <a:r>
              <a:rPr lang="zh-CN" altLang="en-US"/>
              <a:t>第三级</a:t>
            </a:r>
          </a:p>
          <a:p>
            <a:pPr lvl="3" indent="1371600" defTabSz="914400"/>
            <a:r>
              <a:rPr lang="zh-CN" altLang="en-US"/>
              <a:t>第四级</a:t>
            </a:r>
          </a:p>
          <a:p>
            <a:pPr lvl="4" indent="1828800" defTabSz="914400"/>
            <a:r>
              <a:rPr lang="zh-CN" altLang="en-US"/>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3ECD25-9797-4639-9A57-690CC91DEF3D}" type="datetimeFigureOut">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2023/12/3</a:t>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6.jpeg"/><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3.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5.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2.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p:cNvPicPr>
          <p:nvPr/>
        </p:nvPicPr>
        <p:blipFill>
          <a:blip r:embed="rId2"/>
          <a:stretch>
            <a:fillRect/>
          </a:stretch>
        </p:blipFill>
        <p:spPr>
          <a:xfrm>
            <a:off x="-107950" y="1773238"/>
            <a:ext cx="9323388" cy="2938462"/>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4"/>
          <a:stretch>
            <a:fillRect/>
          </a:stretch>
        </p:blipFill>
        <p:spPr>
          <a:xfrm>
            <a:off x="6096" y="877824"/>
            <a:ext cx="9137904" cy="5629656"/>
          </a:xfrm>
          <a:prstGeom prst="rect">
            <a:avLst/>
          </a:prstGeom>
        </p:spPr>
      </p:pic>
      <p:sp>
        <p:nvSpPr>
          <p:cNvPr id="4" name="文本框 3"/>
          <p:cNvSpPr txBox="1"/>
          <p:nvPr>
            <p:custDataLst>
              <p:tags r:id="rId2"/>
            </p:custDataLst>
          </p:nvPr>
        </p:nvSpPr>
        <p:spPr>
          <a:xfrm>
            <a:off x="52388" y="403225"/>
            <a:ext cx="3967163"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Commissioning Workshop</a:t>
            </a:r>
            <a:endParaRPr lang="en-US" altLang="zh-TW"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388" y="403225"/>
            <a:ext cx="3967163"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Core Products</a:t>
            </a:r>
            <a:endParaRPr lang="en-US" altLang="zh-TW"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287655" y="1708150"/>
            <a:ext cx="7400925" cy="3739515"/>
          </a:xfrm>
          <a:prstGeom prst="rect">
            <a:avLst/>
          </a:prstGeom>
          <a:noFill/>
        </p:spPr>
        <p:txBody>
          <a:bodyPr wrap="square" rtlCol="0" anchor="t">
            <a:noAutofit/>
          </a:bodyPr>
          <a:lstStyle/>
          <a:p>
            <a:pPr indent="0">
              <a:spcAft>
                <a:spcPts val="2030"/>
              </a:spcAft>
            </a:pPr>
            <a:r>
              <a:rPr lang="zh-TW" sz="2800">
                <a:latin typeface="Times New Roman" panose="02020603050405020304" charset="0"/>
                <a:ea typeface="微软雅黑" panose="020B0503020204020204" charset="-122"/>
                <a:cs typeface="Times New Roman" panose="02020603050405020304" charset="0"/>
                <a:sym typeface="+mn-ea"/>
              </a:rPr>
              <a:t>Core Product Series</a:t>
            </a:r>
            <a:endParaRPr lang="zh-TW" sz="2800">
              <a:latin typeface="Times New Roman" panose="02020603050405020304" charset="0"/>
              <a:ea typeface="微软雅黑" panose="020B0503020204020204" charset="-122"/>
              <a:cs typeface="Times New Roman" panose="02020603050405020304" charset="0"/>
            </a:endParaRPr>
          </a:p>
          <a:p>
            <a:pPr indent="0">
              <a:spcAft>
                <a:spcPts val="2030"/>
              </a:spcAft>
            </a:pPr>
            <a:r>
              <a:rPr lang="zh-TW" sz="2800">
                <a:latin typeface="Times New Roman" panose="02020603050405020304" charset="0"/>
                <a:ea typeface="MingLiU" panose="02020509000000000000" charset="-120"/>
                <a:cs typeface="Times New Roman" panose="02020603050405020304" charset="0"/>
                <a:sym typeface="+mn-ea"/>
              </a:rPr>
              <a:t>＞</a:t>
            </a:r>
            <a:r>
              <a:rPr lang="zh-TW" sz="2000">
                <a:latin typeface="Times New Roman" panose="02020603050405020304" charset="0"/>
                <a:ea typeface="微软雅黑" panose="020B0503020204020204" charset="-122"/>
                <a:cs typeface="Times New Roman" panose="02020603050405020304" charset="0"/>
                <a:sym typeface="+mn-ea"/>
              </a:rPr>
              <a:t>Plastic extrusion complete equipment</a:t>
            </a:r>
            <a:endParaRPr lang="zh-TW" sz="2000">
              <a:latin typeface="Times New Roman" panose="02020603050405020304" charset="0"/>
              <a:ea typeface="微软雅黑" panose="020B0503020204020204" charset="-122"/>
              <a:cs typeface="Times New Roman" panose="02020603050405020304" charset="0"/>
            </a:endParaRPr>
          </a:p>
          <a:p>
            <a:pPr indent="0">
              <a:spcAft>
                <a:spcPts val="2030"/>
              </a:spcAft>
            </a:pPr>
            <a:r>
              <a:rPr lang="zh-TW" sz="2800">
                <a:latin typeface="Times New Roman" panose="02020603050405020304" charset="0"/>
                <a:ea typeface="MingLiU" panose="02020509000000000000" charset="-120"/>
                <a:cs typeface="Times New Roman" panose="02020603050405020304" charset="0"/>
                <a:sym typeface="+mn-ea"/>
              </a:rPr>
              <a:t>＞</a:t>
            </a:r>
            <a:r>
              <a:rPr lang="en-US" altLang="zh-TW" sz="2000">
                <a:latin typeface="Times New Roman" panose="02020603050405020304" charset="0"/>
                <a:ea typeface="微软雅黑" panose="020B0503020204020204" charset="-122"/>
                <a:cs typeface="Times New Roman" panose="02020603050405020304" charset="0"/>
                <a:sym typeface="+mn-ea"/>
              </a:rPr>
              <a:t> F</a:t>
            </a:r>
            <a:r>
              <a:rPr lang="zh-TW" sz="2000">
                <a:latin typeface="Times New Roman" panose="02020603050405020304" charset="0"/>
                <a:ea typeface="微软雅黑" panose="020B0503020204020204" charset="-122"/>
                <a:cs typeface="Times New Roman" panose="02020603050405020304" charset="0"/>
                <a:sym typeface="+mn-ea"/>
              </a:rPr>
              <a:t>ully automatic mix</a:t>
            </a:r>
            <a:r>
              <a:rPr lang="en-US" altLang="zh-TW" sz="2000">
                <a:latin typeface="Times New Roman" panose="02020603050405020304" charset="0"/>
                <a:ea typeface="微软雅黑" panose="020B0503020204020204" charset="-122"/>
                <a:cs typeface="Times New Roman" panose="02020603050405020304" charset="0"/>
                <a:sym typeface="+mn-ea"/>
              </a:rPr>
              <a:t>ing and</a:t>
            </a:r>
            <a:r>
              <a:rPr lang="zh-TW" sz="2000">
                <a:latin typeface="Times New Roman" panose="02020603050405020304" charset="0"/>
                <a:ea typeface="微软雅黑" panose="020B0503020204020204" charset="-122"/>
                <a:cs typeface="Times New Roman" panose="02020603050405020304" charset="0"/>
                <a:sym typeface="+mn-ea"/>
              </a:rPr>
              <a:t> conveying system </a:t>
            </a:r>
            <a:r>
              <a:rPr lang="en-US" altLang="zh-TW" sz="2000">
                <a:latin typeface="Times New Roman" panose="02020603050405020304" charset="0"/>
                <a:ea typeface="微软雅黑" panose="020B0503020204020204" charset="-122"/>
                <a:cs typeface="Times New Roman" panose="02020603050405020304" charset="0"/>
                <a:sym typeface="+mn-ea"/>
              </a:rPr>
              <a:t>s</a:t>
            </a:r>
            <a:r>
              <a:rPr lang="zh-TW" sz="2000">
                <a:latin typeface="Times New Roman" panose="02020603050405020304" charset="0"/>
                <a:ea typeface="微软雅黑" panose="020B0503020204020204" charset="-122"/>
                <a:cs typeface="Times New Roman" panose="02020603050405020304" charset="0"/>
                <a:sym typeface="+mn-ea"/>
              </a:rPr>
              <a:t>olution</a:t>
            </a:r>
            <a:endParaRPr lang="zh-TW" sz="2000">
              <a:latin typeface="Times New Roman" panose="02020603050405020304" charset="0"/>
              <a:ea typeface="微软雅黑" panose="020B0503020204020204" charset="-122"/>
              <a:cs typeface="Times New Roman" panose="02020603050405020304" charset="0"/>
            </a:endParaRPr>
          </a:p>
          <a:p>
            <a:pPr indent="0">
              <a:spcAft>
                <a:spcPts val="2030"/>
              </a:spcAft>
            </a:pPr>
            <a:r>
              <a:rPr lang="zh-TW" sz="2800">
                <a:latin typeface="Times New Roman" panose="02020603050405020304" charset="0"/>
                <a:ea typeface="MingLiU" panose="02020509000000000000" charset="-120"/>
                <a:cs typeface="Times New Roman" panose="02020603050405020304" charset="0"/>
                <a:sym typeface="+mn-ea"/>
              </a:rPr>
              <a:t>＞</a:t>
            </a:r>
            <a:r>
              <a:rPr lang="zh-TW" sz="2000">
                <a:latin typeface="Times New Roman" panose="02020603050405020304" charset="0"/>
                <a:ea typeface="微软雅黑" panose="020B0503020204020204" charset="-122"/>
                <a:cs typeface="Times New Roman" panose="02020603050405020304" charset="0"/>
                <a:sym typeface="+mn-ea"/>
              </a:rPr>
              <a:t>Supporting auxiliary equipment for plastic product production</a:t>
            </a:r>
            <a:endParaRPr lang="zh-TW" sz="2000">
              <a:latin typeface="Times New Roman" panose="02020603050405020304" charset="0"/>
              <a:ea typeface="微软雅黑" panose="020B0503020204020204" charset="-122"/>
              <a:cs typeface="Times New Roman" panose="02020603050405020304" charset="0"/>
            </a:endParaRPr>
          </a:p>
          <a:p>
            <a:pPr indent="0"/>
            <a:r>
              <a:rPr lang="zh-TW" sz="2800">
                <a:latin typeface="Times New Roman" panose="02020603050405020304" charset="0"/>
                <a:ea typeface="MingLiU" panose="02020509000000000000" charset="-120"/>
                <a:cs typeface="Times New Roman" panose="02020603050405020304" charset="0"/>
                <a:sym typeface="+mn-ea"/>
              </a:rPr>
              <a:t>＞</a:t>
            </a:r>
            <a:r>
              <a:rPr lang="en-US" altLang="zh-TW" sz="2000">
                <a:latin typeface="Times New Roman" panose="02020603050405020304" charset="0"/>
                <a:ea typeface="微软雅黑" panose="020B0503020204020204" charset="-122"/>
                <a:cs typeface="Times New Roman" panose="02020603050405020304" charset="0"/>
                <a:sym typeface="+mn-ea"/>
              </a:rPr>
              <a:t>Customized</a:t>
            </a:r>
            <a:r>
              <a:rPr lang="zh-TW" sz="2000">
                <a:latin typeface="Times New Roman" panose="02020603050405020304" charset="0"/>
                <a:ea typeface="微软雅黑" panose="020B0503020204020204" charset="-122"/>
                <a:cs typeface="Times New Roman" panose="02020603050405020304" charset="0"/>
                <a:sym typeface="+mn-ea"/>
              </a:rPr>
              <a:t> permanent magnet motors</a:t>
            </a:r>
            <a:endParaRPr lang="zh-TW" altLang="en-US" sz="2000">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 y="405130"/>
            <a:ext cx="5050790" cy="3714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fontAlgn="base"/>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Core Products</a:t>
            </a:r>
            <a:r>
              <a:rPr lang="zh-TW" b="1">
                <a:solidFill>
                  <a:schemeClr val="bg1"/>
                </a:solidFill>
                <a:latin typeface="Times New Roman" panose="02020603050405020304" charset="0"/>
                <a:ea typeface="Arial" panose="020B0604020202020204"/>
                <a:cs typeface="Times New Roman" panose="02020603050405020304" charset="0"/>
                <a:sym typeface="+mn-ea"/>
              </a:rPr>
              <a:t>-</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Plastic extrusion equipment</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5122" name="TextBox 2"/>
          <p:cNvSpPr txBox="1"/>
          <p:nvPr/>
        </p:nvSpPr>
        <p:spPr>
          <a:xfrm>
            <a:off x="195580" y="930275"/>
            <a:ext cx="8050530" cy="10154920"/>
          </a:xfrm>
          <a:prstGeom prst="rect">
            <a:avLst/>
          </a:prstGeom>
          <a:noFill/>
          <a:ln w="9525">
            <a:noFill/>
            <a:miter/>
          </a:ln>
        </p:spPr>
        <p:txBody>
          <a:bodyPr wrap="square" anchor="t">
            <a:noAutofit/>
          </a:bodyPr>
          <a:lstStyle/>
          <a:p>
            <a:r>
              <a:rPr lang="zh-CN" altLang="en-US" sz="2000" noProof="1">
                <a:latin typeface="Arial" panose="020B0604020202020204" pitchFamily="34" charset="0"/>
                <a:ea typeface="宋体" panose="02010600030101010101" pitchFamily="2" charset="-122"/>
                <a:cs typeface="+mn-ea"/>
              </a:rPr>
              <a:t>       </a:t>
            </a:r>
            <a:endParaRPr lang="en-US" altLang="zh-CN" sz="2000" noProof="1">
              <a:latin typeface="Arial" panose="020B0604020202020204" pitchFamily="34" charset="0"/>
              <a:ea typeface="宋体" panose="02010600030101010101" pitchFamily="2" charset="-122"/>
            </a:endParaRPr>
          </a:p>
          <a:p>
            <a:pPr marL="611505" indent="0">
              <a:spcAft>
                <a:spcPts val="2310"/>
              </a:spcAft>
            </a:pPr>
            <a:r>
              <a:rPr lang="zh-TW" sz="2000">
                <a:latin typeface="Times New Roman" panose="02020603050405020304" charset="0"/>
                <a:ea typeface="微软雅黑" panose="020B0503020204020204" charset="-122"/>
                <a:cs typeface="Times New Roman" panose="02020603050405020304" charset="0"/>
                <a:sym typeface="+mn-ea"/>
              </a:rPr>
              <a:t>We provide comprehensive solutions for various types of plastic extrusion production:</a:t>
            </a:r>
            <a:endParaRPr lang="zh-TW" sz="2000">
              <a:latin typeface="Times New Roman" panose="02020603050405020304" charset="0"/>
              <a:ea typeface="微软雅黑" panose="020B0503020204020204" charset="-122"/>
              <a:cs typeface="Times New Roman" panose="02020603050405020304" charset="0"/>
            </a:endParaRPr>
          </a:p>
          <a:p>
            <a:pPr marL="611505" indent="0">
              <a:spcAft>
                <a:spcPts val="1960"/>
              </a:spcAft>
            </a:pPr>
            <a:r>
              <a:rPr lang="zh-TW" sz="2000">
                <a:latin typeface="Times New Roman" panose="02020603050405020304" charset="0"/>
                <a:ea typeface="微软雅黑" panose="020B0503020204020204" charset="-122"/>
                <a:cs typeface="Times New Roman" panose="02020603050405020304" charset="0"/>
                <a:sym typeface="+mn-ea"/>
              </a:rPr>
              <a:t>A complete set of production equipment for 20~1600mm single-layer</a:t>
            </a:r>
            <a:r>
              <a:rPr lang="en-US" altLang="zh-TW" sz="2000">
                <a:latin typeface="Times New Roman" panose="02020603050405020304" charset="0"/>
                <a:ea typeface="微软雅黑" panose="020B0503020204020204" charset="-122"/>
                <a:cs typeface="Times New Roman" panose="02020603050405020304" charset="0"/>
                <a:sym typeface="+mn-ea"/>
              </a:rPr>
              <a:t> or </a:t>
            </a:r>
            <a:r>
              <a:rPr lang="zh-TW" sz="2000">
                <a:latin typeface="Times New Roman" panose="02020603050405020304" charset="0"/>
                <a:ea typeface="微软雅黑" panose="020B0503020204020204" charset="-122"/>
                <a:cs typeface="Times New Roman" panose="02020603050405020304" charset="0"/>
                <a:sym typeface="+mn-ea"/>
              </a:rPr>
              <a:t>multi-layer co</a:t>
            </a:r>
            <a:r>
              <a:rPr lang="en-US" altLang="zh-TW" sz="2000">
                <a:latin typeface="Times New Roman" panose="02020603050405020304" charset="0"/>
                <a:ea typeface="微软雅黑" panose="020B0503020204020204" charset="-122"/>
                <a:cs typeface="Times New Roman" panose="02020603050405020304" charset="0"/>
                <a:sym typeface="+mn-ea"/>
              </a:rPr>
              <a:t>-</a:t>
            </a:r>
            <a:r>
              <a:rPr lang="zh-TW" sz="2000">
                <a:latin typeface="Times New Roman" panose="02020603050405020304" charset="0"/>
                <a:ea typeface="微软雅黑" panose="020B0503020204020204" charset="-122"/>
                <a:cs typeface="Times New Roman" panose="02020603050405020304" charset="0"/>
                <a:sym typeface="+mn-ea"/>
              </a:rPr>
              <a:t>extruded plastic pipes;</a:t>
            </a:r>
            <a:endParaRPr lang="zh-TW" sz="2000">
              <a:latin typeface="Times New Roman" panose="02020603050405020304" charset="0"/>
              <a:ea typeface="微软雅黑" panose="020B0503020204020204" charset="-122"/>
              <a:cs typeface="Times New Roman" panose="02020603050405020304" charset="0"/>
            </a:endParaRPr>
          </a:p>
          <a:p>
            <a:pPr marL="611505" indent="0">
              <a:spcAft>
                <a:spcPts val="1960"/>
              </a:spcAft>
            </a:pPr>
            <a:r>
              <a:rPr lang="zh-TW" sz="2000">
                <a:latin typeface="Times New Roman" panose="02020603050405020304" charset="0"/>
                <a:ea typeface="微软雅黑" panose="020B0503020204020204" charset="-122"/>
                <a:cs typeface="Times New Roman" panose="02020603050405020304" charset="0"/>
                <a:sym typeface="+mn-ea"/>
              </a:rPr>
              <a:t>Plastic powder/</a:t>
            </a:r>
            <a:r>
              <a:rPr lang="en-US" altLang="zh-TW" sz="2000">
                <a:latin typeface="Times New Roman" panose="02020603050405020304" charset="0"/>
                <a:ea typeface="微软雅黑" panose="020B0503020204020204" charset="-122"/>
                <a:cs typeface="Times New Roman" panose="02020603050405020304" charset="0"/>
                <a:sym typeface="+mn-ea"/>
              </a:rPr>
              <a:t>granules</a:t>
            </a:r>
            <a:r>
              <a:rPr lang="zh-TW" sz="2000">
                <a:latin typeface="Times New Roman" panose="02020603050405020304" charset="0"/>
                <a:ea typeface="微软雅黑" panose="020B0503020204020204" charset="-122"/>
                <a:cs typeface="Times New Roman" panose="02020603050405020304" charset="0"/>
                <a:sym typeface="+mn-ea"/>
              </a:rPr>
              <a:t> mixing</a:t>
            </a:r>
            <a:r>
              <a:rPr lang="en-US" altLang="zh-TW" sz="2000">
                <a:latin typeface="Times New Roman" panose="02020603050405020304" charset="0"/>
                <a:ea typeface="微软雅黑" panose="020B0503020204020204" charset="-122"/>
                <a:cs typeface="Times New Roman" panose="02020603050405020304" charset="0"/>
                <a:sym typeface="+mn-ea"/>
              </a:rPr>
              <a:t>&amp; conveying </a:t>
            </a:r>
            <a:r>
              <a:rPr lang="zh-TW" sz="2000">
                <a:latin typeface="Times New Roman" panose="02020603050405020304" charset="0"/>
                <a:ea typeface="微软雅黑" panose="020B0503020204020204" charset="-122"/>
                <a:cs typeface="Times New Roman" panose="02020603050405020304" charset="0"/>
                <a:sym typeface="+mn-ea"/>
              </a:rPr>
              <a:t>mechanism and fully automatic mixing </a:t>
            </a:r>
            <a:r>
              <a:rPr lang="en-US" altLang="zh-TW" sz="2000">
                <a:latin typeface="Times New Roman" panose="02020603050405020304" charset="0"/>
                <a:ea typeface="微软雅黑" panose="020B0503020204020204" charset="-122"/>
                <a:cs typeface="Times New Roman" panose="02020603050405020304" charset="0"/>
                <a:sym typeface="+mn-ea"/>
              </a:rPr>
              <a:t>&amp;</a:t>
            </a:r>
            <a:r>
              <a:rPr lang="zh-TW" sz="2000">
                <a:latin typeface="Times New Roman" panose="02020603050405020304" charset="0"/>
                <a:ea typeface="微软雅黑" panose="020B0503020204020204" charset="-122"/>
                <a:cs typeface="Times New Roman" panose="02020603050405020304" charset="0"/>
                <a:sym typeface="+mn-ea"/>
              </a:rPr>
              <a:t> conveying system;</a:t>
            </a:r>
            <a:endParaRPr lang="zh-TW" sz="2000">
              <a:latin typeface="Times New Roman" panose="02020603050405020304" charset="0"/>
              <a:ea typeface="微软雅黑" panose="020B0503020204020204" charset="-122"/>
              <a:cs typeface="Times New Roman" panose="02020603050405020304" charset="0"/>
            </a:endParaRPr>
          </a:p>
          <a:p>
            <a:pPr marL="611505" indent="0">
              <a:spcAft>
                <a:spcPts val="1960"/>
              </a:spcAft>
            </a:pPr>
            <a:r>
              <a:rPr lang="zh-TW" sz="2000">
                <a:latin typeface="Times New Roman" panose="02020603050405020304" charset="0"/>
                <a:ea typeface="微软雅黑" panose="020B0503020204020204" charset="-122"/>
                <a:cs typeface="Times New Roman" panose="02020603050405020304" charset="0"/>
                <a:sym typeface="+mn-ea"/>
              </a:rPr>
              <a:t>Data collection and analysis system for plastic extrusion production workshop;</a:t>
            </a:r>
            <a:endParaRPr lang="zh-TW" sz="2000">
              <a:latin typeface="Times New Roman" panose="02020603050405020304" charset="0"/>
              <a:ea typeface="微软雅黑" panose="020B0503020204020204" charset="-122"/>
              <a:cs typeface="Times New Roman" panose="02020603050405020304" charset="0"/>
            </a:endParaRPr>
          </a:p>
          <a:p>
            <a:pPr marL="611505" indent="0">
              <a:spcAft>
                <a:spcPts val="1960"/>
              </a:spcAft>
            </a:pPr>
            <a:r>
              <a:rPr lang="zh-TW" sz="2000">
                <a:latin typeface="Times New Roman" panose="02020603050405020304" charset="0"/>
                <a:ea typeface="微软雅黑" panose="020B0503020204020204" charset="-122"/>
                <a:cs typeface="Times New Roman" panose="02020603050405020304" charset="0"/>
                <a:sym typeface="+mn-ea"/>
              </a:rPr>
              <a:t>Fully automatic online packaging mechanism for extruding downstream;</a:t>
            </a:r>
            <a:endParaRPr lang="zh-TW" sz="2000">
              <a:latin typeface="Times New Roman" panose="02020603050405020304" charset="0"/>
              <a:ea typeface="微软雅黑" panose="020B0503020204020204" charset="-122"/>
              <a:cs typeface="Times New Roman" panose="02020603050405020304" charset="0"/>
            </a:endParaRPr>
          </a:p>
          <a:p>
            <a:pPr marL="611505" indent="0"/>
            <a:r>
              <a:rPr lang="zh-TW" sz="2000">
                <a:latin typeface="Times New Roman" panose="02020603050405020304" charset="0"/>
                <a:ea typeface="微软雅黑" panose="020B0503020204020204" charset="-122"/>
                <a:cs typeface="Times New Roman" panose="02020603050405020304" charset="0"/>
                <a:sym typeface="+mn-ea"/>
              </a:rPr>
              <a:t>Energy saving renovation of plastic extrusion equipment;</a:t>
            </a:r>
            <a:endParaRPr lang="zh-TW" sz="2800">
              <a:latin typeface="Times New Roman" panose="02020603050405020304" charset="0"/>
              <a:ea typeface="微软雅黑" panose="020B0503020204020204" charset="-122"/>
              <a:cs typeface="Times New Roman" panose="02020603050405020304" charset="0"/>
            </a:endParaRPr>
          </a:p>
          <a:p>
            <a:pPr eaLnBrk="0" hangingPunct="0">
              <a:buFont typeface="Wingdings" panose="05000000000000000000" charset="0"/>
            </a:pPr>
            <a:endParaRPr lang="en-US" altLang="zh-CN" sz="2400" noProof="1">
              <a:latin typeface="微软雅黑" panose="020B0503020204020204" charset="-122"/>
              <a:ea typeface="微软雅黑" panose="020B0503020204020204" charset="-122"/>
            </a:endParaRPr>
          </a:p>
          <a:p>
            <a:endParaRPr lang="zh-CN" altLang="en-US" sz="2400" noProof="1">
              <a:latin typeface="微软雅黑" panose="020B0503020204020204" charset="-122"/>
              <a:ea typeface="微软雅黑" panose="020B0503020204020204" charset="-122"/>
            </a:endParaRPr>
          </a:p>
          <a:p>
            <a:r>
              <a:rPr lang="en-US" altLang="zh-CN" sz="2000" noProof="1">
                <a:latin typeface="微软雅黑" panose="020B0503020204020204" charset="-122"/>
                <a:ea typeface="微软雅黑" panose="020B0503020204020204" charset="-122"/>
                <a:cs typeface="+mn-ea"/>
              </a:rPr>
              <a:t>  </a:t>
            </a:r>
            <a:endParaRPr lang="zh-CN" altLang="en-US" sz="2000" noProof="1">
              <a:latin typeface="微软雅黑" panose="020B0503020204020204" charset="-122"/>
              <a:ea typeface="微软雅黑" panose="020B050302020402020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 y="405130"/>
            <a:ext cx="4837430" cy="3429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fontAlgn="base"/>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Plastic pipeline extrusion equipment</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1"/>
            </p:custDataLst>
          </p:nvPr>
        </p:nvPicPr>
        <p:blipFill>
          <a:blip r:embed="rId3"/>
          <a:stretch>
            <a:fillRect/>
          </a:stretch>
        </p:blipFill>
        <p:spPr>
          <a:xfrm>
            <a:off x="27432" y="877824"/>
            <a:ext cx="9116568" cy="561746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4"/>
          <a:stretch>
            <a:fillRect/>
          </a:stretch>
        </p:blipFill>
        <p:spPr>
          <a:xfrm>
            <a:off x="0" y="737616"/>
            <a:ext cx="9144000" cy="6120384"/>
          </a:xfrm>
          <a:prstGeom prst="rect">
            <a:avLst/>
          </a:prstGeom>
        </p:spPr>
      </p:pic>
      <p:sp>
        <p:nvSpPr>
          <p:cNvPr id="3" name="文本框 2"/>
          <p:cNvSpPr txBox="1"/>
          <p:nvPr>
            <p:custDataLst>
              <p:tags r:id="rId2"/>
            </p:custDataLst>
          </p:nvPr>
        </p:nvSpPr>
        <p:spPr>
          <a:xfrm>
            <a:off x="34925" y="405130"/>
            <a:ext cx="4837430" cy="3429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fontAlgn="base"/>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Plastic pipeline extrusion equipment</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 y="404813"/>
            <a:ext cx="3968750" cy="3841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r>
              <a:rPr lang="zh-CN" altLang="en-US" strike="noStrike" noProof="1">
                <a:solidFill>
                  <a:schemeClr val="accent3"/>
                </a:solidFill>
                <a:uFillTx/>
                <a:latin typeface="微软雅黑" panose="020B0503020204020204" charset="-122"/>
                <a:ea typeface="微软雅黑" panose="020B0503020204020204" charset="-122"/>
                <a:sym typeface="+mn-ea"/>
              </a:rPr>
              <a:t>产品优势介绍</a:t>
            </a:r>
            <a:r>
              <a:rPr lang="en-US" altLang="zh-CN" strike="noStrike" noProof="1">
                <a:solidFill>
                  <a:schemeClr val="accent3"/>
                </a:solidFill>
                <a:uFillTx/>
                <a:latin typeface="微软雅黑" panose="020B0503020204020204" charset="-122"/>
                <a:ea typeface="微软雅黑" panose="020B0503020204020204" charset="-122"/>
                <a:sym typeface="+mn-ea"/>
              </a:rPr>
              <a:t>--</a:t>
            </a:r>
            <a:r>
              <a:rPr lang="zh-CN" altLang="en-US" strike="noStrike" noProof="1">
                <a:solidFill>
                  <a:schemeClr val="accent3"/>
                </a:solidFill>
                <a:uFillTx/>
                <a:latin typeface="微软雅黑" panose="020B0503020204020204" charset="-122"/>
                <a:ea typeface="微软雅黑" panose="020B0503020204020204" charset="-122"/>
                <a:sym typeface="+mn-ea"/>
              </a:rPr>
              <a:t>全自动供料系统</a:t>
            </a:r>
          </a:p>
        </p:txBody>
      </p:sp>
      <p:pic>
        <p:nvPicPr>
          <p:cNvPr id="4" name="图片 3"/>
          <p:cNvPicPr>
            <a:picLocks noChangeAspect="1"/>
          </p:cNvPicPr>
          <p:nvPr>
            <p:custDataLst>
              <p:tags r:id="rId1"/>
            </p:custDataLst>
          </p:nvPr>
        </p:nvPicPr>
        <p:blipFill>
          <a:blip r:embed="rId4"/>
          <a:stretch>
            <a:fillRect/>
          </a:stretch>
        </p:blipFill>
        <p:spPr>
          <a:xfrm>
            <a:off x="0" y="780288"/>
            <a:ext cx="9144000" cy="6077712"/>
          </a:xfrm>
          <a:prstGeom prst="rect">
            <a:avLst/>
          </a:prstGeom>
        </p:spPr>
      </p:pic>
      <p:sp>
        <p:nvSpPr>
          <p:cNvPr id="3" name="文本框 2"/>
          <p:cNvSpPr txBox="1"/>
          <p:nvPr>
            <p:custDataLst>
              <p:tags r:id="rId2"/>
            </p:custDataLst>
          </p:nvPr>
        </p:nvSpPr>
        <p:spPr>
          <a:xfrm>
            <a:off x="34925" y="405130"/>
            <a:ext cx="4837430" cy="3429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fontAlgn="base"/>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Plastic pipeline extrusion equipment</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 y="404813"/>
            <a:ext cx="3968750" cy="3841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r>
              <a:rPr lang="zh-CN" altLang="en-US" strike="noStrike" noProof="1">
                <a:solidFill>
                  <a:schemeClr val="accent3"/>
                </a:solidFill>
                <a:uFillTx/>
                <a:latin typeface="微软雅黑" panose="020B0503020204020204" charset="-122"/>
                <a:ea typeface="微软雅黑" panose="020B0503020204020204" charset="-122"/>
                <a:sym typeface="+mn-ea"/>
              </a:rPr>
              <a:t>产品优势介绍</a:t>
            </a:r>
            <a:r>
              <a:rPr lang="en-US" altLang="zh-CN" strike="noStrike" noProof="1">
                <a:solidFill>
                  <a:schemeClr val="accent3"/>
                </a:solidFill>
                <a:uFillTx/>
                <a:latin typeface="微软雅黑" panose="020B0503020204020204" charset="-122"/>
                <a:ea typeface="微软雅黑" panose="020B0503020204020204" charset="-122"/>
                <a:sym typeface="+mn-ea"/>
              </a:rPr>
              <a:t>--</a:t>
            </a:r>
            <a:r>
              <a:rPr lang="zh-CN" altLang="en-US" strike="noStrike" noProof="1">
                <a:solidFill>
                  <a:schemeClr val="accent3"/>
                </a:solidFill>
                <a:uFillTx/>
                <a:latin typeface="微软雅黑" panose="020B0503020204020204" charset="-122"/>
                <a:ea typeface="微软雅黑" panose="020B0503020204020204" charset="-122"/>
                <a:sym typeface="+mn-ea"/>
              </a:rPr>
              <a:t>全自动供料系统</a:t>
            </a:r>
          </a:p>
        </p:txBody>
      </p:sp>
      <p:sp>
        <p:nvSpPr>
          <p:cNvPr id="3" name="文本框 2"/>
          <p:cNvSpPr txBox="1"/>
          <p:nvPr>
            <p:custDataLst>
              <p:tags r:id="rId1"/>
            </p:custDataLst>
          </p:nvPr>
        </p:nvSpPr>
        <p:spPr>
          <a:xfrm>
            <a:off x="34925" y="405130"/>
            <a:ext cx="4837430" cy="3429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fontAlgn="base"/>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Plastic pipeline extrusion equipment</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2"/>
            </p:custDataLst>
          </p:nvPr>
        </p:nvPicPr>
        <p:blipFill>
          <a:blip r:embed="rId4"/>
          <a:stretch>
            <a:fillRect/>
          </a:stretch>
        </p:blipFill>
        <p:spPr>
          <a:xfrm>
            <a:off x="6096" y="1338072"/>
            <a:ext cx="9131808" cy="5169408"/>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 y="404813"/>
            <a:ext cx="3968750" cy="3841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r>
              <a:rPr lang="zh-CN" altLang="en-US" strike="noStrike" noProof="1">
                <a:solidFill>
                  <a:schemeClr val="accent3"/>
                </a:solidFill>
                <a:uFillTx/>
                <a:latin typeface="微软雅黑" panose="020B0503020204020204" charset="-122"/>
                <a:ea typeface="微软雅黑" panose="020B0503020204020204" charset="-122"/>
                <a:sym typeface="+mn-ea"/>
              </a:rPr>
              <a:t>产品优势介绍</a:t>
            </a:r>
            <a:r>
              <a:rPr lang="en-US" altLang="zh-CN" strike="noStrike" noProof="1">
                <a:solidFill>
                  <a:schemeClr val="accent3"/>
                </a:solidFill>
                <a:uFillTx/>
                <a:latin typeface="微软雅黑" panose="020B0503020204020204" charset="-122"/>
                <a:ea typeface="微软雅黑" panose="020B0503020204020204" charset="-122"/>
                <a:sym typeface="+mn-ea"/>
              </a:rPr>
              <a:t>--</a:t>
            </a:r>
            <a:r>
              <a:rPr lang="zh-CN" altLang="en-US" strike="noStrike" noProof="1">
                <a:solidFill>
                  <a:schemeClr val="accent3"/>
                </a:solidFill>
                <a:uFillTx/>
                <a:latin typeface="微软雅黑" panose="020B0503020204020204" charset="-122"/>
                <a:ea typeface="微软雅黑" panose="020B0503020204020204" charset="-122"/>
                <a:sym typeface="+mn-ea"/>
              </a:rPr>
              <a:t>全自动供料系统</a:t>
            </a:r>
          </a:p>
        </p:txBody>
      </p:sp>
      <p:sp>
        <p:nvSpPr>
          <p:cNvPr id="3" name="文本框 2"/>
          <p:cNvSpPr txBox="1"/>
          <p:nvPr>
            <p:custDataLst>
              <p:tags r:id="rId1"/>
            </p:custDataLst>
          </p:nvPr>
        </p:nvSpPr>
        <p:spPr>
          <a:xfrm>
            <a:off x="34925" y="405130"/>
            <a:ext cx="4837430" cy="3429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fontAlgn="base"/>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Plastic pipeline extrusion equipment</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2"/>
            </p:custDataLst>
          </p:nvPr>
        </p:nvPicPr>
        <p:blipFill>
          <a:blip r:embed="rId4"/>
          <a:stretch>
            <a:fillRect/>
          </a:stretch>
        </p:blipFill>
        <p:spPr>
          <a:xfrm>
            <a:off x="30480" y="1755648"/>
            <a:ext cx="9089136" cy="319125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 y="404813"/>
            <a:ext cx="3968750" cy="3841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r>
              <a:rPr lang="zh-CN" altLang="en-US" strike="noStrike" noProof="1">
                <a:solidFill>
                  <a:schemeClr val="accent3"/>
                </a:solidFill>
                <a:uFillTx/>
                <a:latin typeface="微软雅黑" panose="020B0503020204020204" charset="-122"/>
                <a:ea typeface="微软雅黑" panose="020B0503020204020204" charset="-122"/>
                <a:sym typeface="+mn-ea"/>
              </a:rPr>
              <a:t>产品优势介绍</a:t>
            </a:r>
            <a:r>
              <a:rPr lang="en-US" altLang="zh-CN" strike="noStrike" noProof="1">
                <a:solidFill>
                  <a:schemeClr val="accent3"/>
                </a:solidFill>
                <a:uFillTx/>
                <a:latin typeface="微软雅黑" panose="020B0503020204020204" charset="-122"/>
                <a:ea typeface="微软雅黑" panose="020B0503020204020204" charset="-122"/>
                <a:sym typeface="+mn-ea"/>
              </a:rPr>
              <a:t>--</a:t>
            </a:r>
            <a:r>
              <a:rPr lang="zh-CN" altLang="en-US" strike="noStrike" noProof="1">
                <a:solidFill>
                  <a:schemeClr val="accent3"/>
                </a:solidFill>
                <a:uFillTx/>
                <a:latin typeface="微软雅黑" panose="020B0503020204020204" charset="-122"/>
                <a:ea typeface="微软雅黑" panose="020B0503020204020204" charset="-122"/>
                <a:sym typeface="+mn-ea"/>
              </a:rPr>
              <a:t>全自动供料系统</a:t>
            </a:r>
          </a:p>
        </p:txBody>
      </p:sp>
      <p:sp>
        <p:nvSpPr>
          <p:cNvPr id="3" name="文本框 2"/>
          <p:cNvSpPr txBox="1"/>
          <p:nvPr>
            <p:custDataLst>
              <p:tags r:id="rId1"/>
            </p:custDataLst>
          </p:nvPr>
        </p:nvSpPr>
        <p:spPr>
          <a:xfrm>
            <a:off x="34925" y="405130"/>
            <a:ext cx="6163310" cy="4222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Auxiliary equipment for plastic pipeline production</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2"/>
            </p:custDataLst>
          </p:nvPr>
        </p:nvPicPr>
        <p:blipFill>
          <a:blip r:embed="rId4"/>
          <a:stretch>
            <a:fillRect/>
          </a:stretch>
        </p:blipFill>
        <p:spPr>
          <a:xfrm>
            <a:off x="6096" y="1655064"/>
            <a:ext cx="9131808" cy="485241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 y="404813"/>
            <a:ext cx="3968750" cy="3841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r>
              <a:rPr lang="zh-CN" altLang="en-US" strike="noStrike" noProof="1">
                <a:solidFill>
                  <a:schemeClr val="accent3"/>
                </a:solidFill>
                <a:uFillTx/>
                <a:latin typeface="微软雅黑" panose="020B0503020204020204" charset="-122"/>
                <a:ea typeface="微软雅黑" panose="020B0503020204020204" charset="-122"/>
                <a:sym typeface="+mn-ea"/>
              </a:rPr>
              <a:t>产品优势介绍</a:t>
            </a:r>
            <a:r>
              <a:rPr lang="en-US" altLang="zh-CN" strike="noStrike" noProof="1">
                <a:solidFill>
                  <a:schemeClr val="accent3"/>
                </a:solidFill>
                <a:uFillTx/>
                <a:latin typeface="微软雅黑" panose="020B0503020204020204" charset="-122"/>
                <a:ea typeface="微软雅黑" panose="020B0503020204020204" charset="-122"/>
                <a:sym typeface="+mn-ea"/>
              </a:rPr>
              <a:t>--</a:t>
            </a:r>
            <a:r>
              <a:rPr lang="zh-CN" altLang="en-US" strike="noStrike" noProof="1">
                <a:solidFill>
                  <a:schemeClr val="accent3"/>
                </a:solidFill>
                <a:uFillTx/>
                <a:latin typeface="微软雅黑" panose="020B0503020204020204" charset="-122"/>
                <a:ea typeface="微软雅黑" panose="020B0503020204020204" charset="-122"/>
                <a:sym typeface="+mn-ea"/>
              </a:rPr>
              <a:t>全自动供料系统</a:t>
            </a:r>
          </a:p>
        </p:txBody>
      </p:sp>
      <p:sp>
        <p:nvSpPr>
          <p:cNvPr id="3" name="文本框 2"/>
          <p:cNvSpPr txBox="1"/>
          <p:nvPr>
            <p:custDataLst>
              <p:tags r:id="rId1"/>
            </p:custDataLst>
          </p:nvPr>
        </p:nvSpPr>
        <p:spPr>
          <a:xfrm>
            <a:off x="34925" y="405130"/>
            <a:ext cx="4837430" cy="3429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fontAlgn="base"/>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Plastic pipeline extrusion equipment</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2"/>
            </p:custDataLst>
          </p:nvPr>
        </p:nvPicPr>
        <p:blipFill>
          <a:blip r:embed="rId5"/>
          <a:stretch>
            <a:fillRect/>
          </a:stretch>
        </p:blipFill>
        <p:spPr>
          <a:xfrm>
            <a:off x="0" y="234696"/>
            <a:ext cx="9144000" cy="6275832"/>
          </a:xfrm>
          <a:prstGeom prst="rect">
            <a:avLst/>
          </a:prstGeom>
        </p:spPr>
      </p:pic>
      <p:sp>
        <p:nvSpPr>
          <p:cNvPr id="7" name="文本框 6"/>
          <p:cNvSpPr txBox="1"/>
          <p:nvPr>
            <p:custDataLst>
              <p:tags r:id="rId3"/>
            </p:custDataLst>
          </p:nvPr>
        </p:nvSpPr>
        <p:spPr>
          <a:xfrm>
            <a:off x="35560" y="405130"/>
            <a:ext cx="6163310" cy="4222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Auxiliary equipment for plastic pipeline production</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99"/>
          <p:cNvSpPr txBox="1"/>
          <p:nvPr/>
        </p:nvSpPr>
        <p:spPr>
          <a:xfrm>
            <a:off x="539750" y="2132965"/>
            <a:ext cx="7861300" cy="2369820"/>
          </a:xfrm>
          <a:prstGeom prst="rect">
            <a:avLst/>
          </a:prstGeom>
          <a:noFill/>
          <a:ln w="9525">
            <a:noFill/>
          </a:ln>
        </p:spPr>
        <p:txBody>
          <a:bodyPr wrap="square" anchor="t" anchorCtr="0">
            <a:noAutofit/>
          </a:bodyPr>
          <a:lstStyle/>
          <a:p>
            <a:pPr indent="0" algn="l">
              <a:spcBef>
                <a:spcPts val="3430"/>
              </a:spcBef>
              <a:spcAft>
                <a:spcPts val="1330"/>
              </a:spcAft>
            </a:pPr>
            <a:r>
              <a:rPr lang="en-US" sz="3200">
                <a:latin typeface="Times New Roman" panose="02020603050405020304" charset="0"/>
                <a:cs typeface="Times New Roman" panose="02020603050405020304" charset="0"/>
                <a:sym typeface="+mn-ea"/>
              </a:rPr>
              <a:t>♦</a:t>
            </a:r>
            <a:r>
              <a:rPr lang="zh-TW" sz="3200">
                <a:latin typeface="Times New Roman" panose="02020603050405020304" charset="0"/>
                <a:ea typeface="微软雅黑" panose="020B0503020204020204" charset="-122"/>
                <a:cs typeface="Times New Roman" panose="02020603050405020304" charset="0"/>
                <a:sym typeface="+mn-ea"/>
              </a:rPr>
              <a:t>Overview</a:t>
            </a:r>
            <a:r>
              <a:rPr lang="en-US" altLang="zh-TW" sz="3200">
                <a:latin typeface="Times New Roman" panose="02020603050405020304" charset="0"/>
                <a:ea typeface="微软雅黑" panose="020B0503020204020204" charset="-122"/>
                <a:cs typeface="Times New Roman" panose="02020603050405020304" charset="0"/>
                <a:sym typeface="+mn-ea"/>
              </a:rPr>
              <a:t> of Company</a:t>
            </a:r>
            <a:endParaRPr lang="zh-TW" sz="3200">
              <a:latin typeface="Times New Roman" panose="02020603050405020304" charset="0"/>
              <a:ea typeface="微软雅黑" panose="020B0503020204020204" charset="-122"/>
              <a:cs typeface="Times New Roman" panose="02020603050405020304" charset="0"/>
            </a:endParaRPr>
          </a:p>
          <a:p>
            <a:pPr indent="0" algn="l">
              <a:spcAft>
                <a:spcPts val="1330"/>
              </a:spcAft>
            </a:pPr>
            <a:r>
              <a:rPr lang="en-US" sz="3200">
                <a:latin typeface="Times New Roman" panose="02020603050405020304" charset="0"/>
                <a:cs typeface="Times New Roman" panose="02020603050405020304" charset="0"/>
                <a:sym typeface="+mn-ea"/>
              </a:rPr>
              <a:t>♦</a:t>
            </a:r>
            <a:r>
              <a:rPr lang="en-US" altLang="zh-TW" sz="3200">
                <a:latin typeface="Times New Roman" panose="02020603050405020304" charset="0"/>
                <a:ea typeface="微软雅黑" panose="020B0503020204020204" charset="-122"/>
                <a:cs typeface="Times New Roman" panose="02020603050405020304" charset="0"/>
                <a:sym typeface="+mn-ea"/>
              </a:rPr>
              <a:t>Core Products</a:t>
            </a:r>
            <a:endParaRPr lang="zh-TW" sz="3200">
              <a:latin typeface="Times New Roman" panose="02020603050405020304" charset="0"/>
              <a:ea typeface="微软雅黑" panose="020B0503020204020204" charset="-122"/>
              <a:cs typeface="Times New Roman" panose="02020603050405020304" charset="0"/>
            </a:endParaRPr>
          </a:p>
          <a:p>
            <a:pPr indent="0" algn="l"/>
            <a:r>
              <a:rPr lang="en-US" sz="3200">
                <a:latin typeface="Times New Roman" panose="02020603050405020304" charset="0"/>
                <a:cs typeface="Times New Roman" panose="02020603050405020304" charset="0"/>
                <a:sym typeface="+mn-ea"/>
              </a:rPr>
              <a:t>♦</a:t>
            </a:r>
            <a:r>
              <a:rPr lang="en-US" altLang="zh-TW" sz="3200">
                <a:latin typeface="Times New Roman" panose="02020603050405020304" charset="0"/>
                <a:ea typeface="微软雅黑" panose="020B0503020204020204" charset="-122"/>
                <a:cs typeface="Times New Roman" panose="02020603050405020304" charset="0"/>
                <a:sym typeface="+mn-ea"/>
              </a:rPr>
              <a:t>C</a:t>
            </a:r>
            <a:r>
              <a:rPr lang="zh-TW" sz="3200">
                <a:latin typeface="Times New Roman" panose="02020603050405020304" charset="0"/>
                <a:ea typeface="微软雅黑" panose="020B0503020204020204" charset="-122"/>
                <a:cs typeface="Times New Roman" panose="02020603050405020304" charset="0"/>
                <a:sym typeface="+mn-ea"/>
              </a:rPr>
              <a:t>ooperative </a:t>
            </a:r>
            <a:r>
              <a:rPr lang="en-US" altLang="zh-TW" sz="3200">
                <a:latin typeface="Times New Roman" panose="02020603050405020304" charset="0"/>
                <a:ea typeface="微软雅黑" panose="020B0503020204020204" charset="-122"/>
                <a:cs typeface="Times New Roman" panose="02020603050405020304" charset="0"/>
                <a:sym typeface="+mn-ea"/>
              </a:rPr>
              <a:t>P</a:t>
            </a:r>
            <a:r>
              <a:rPr lang="zh-TW" sz="3200">
                <a:latin typeface="Times New Roman" panose="02020603050405020304" charset="0"/>
                <a:ea typeface="微软雅黑" panose="020B0503020204020204" charset="-122"/>
                <a:cs typeface="Times New Roman" panose="02020603050405020304" charset="0"/>
                <a:sym typeface="+mn-ea"/>
              </a:rPr>
              <a:t>artner</a:t>
            </a:r>
            <a:r>
              <a:rPr lang="en-US" altLang="zh-TW" sz="3200">
                <a:latin typeface="Times New Roman" panose="02020603050405020304" charset="0"/>
                <a:ea typeface="微软雅黑" panose="020B0503020204020204" charset="-122"/>
                <a:cs typeface="Times New Roman" panose="02020603050405020304" charset="0"/>
                <a:sym typeface="+mn-ea"/>
              </a:rPr>
              <a:t>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5"/>
          <a:stretch>
            <a:fillRect/>
          </a:stretch>
        </p:blipFill>
        <p:spPr>
          <a:xfrm>
            <a:off x="820020" y="1541019"/>
            <a:ext cx="7627736" cy="1293466"/>
          </a:xfrm>
          <a:prstGeom prst="rect">
            <a:avLst/>
          </a:prstGeom>
        </p:spPr>
      </p:pic>
      <p:pic>
        <p:nvPicPr>
          <p:cNvPr id="7" name="图片 6"/>
          <p:cNvPicPr>
            <a:picLocks noChangeAspect="1"/>
          </p:cNvPicPr>
          <p:nvPr>
            <p:custDataLst>
              <p:tags r:id="rId2"/>
            </p:custDataLst>
          </p:nvPr>
        </p:nvPicPr>
        <p:blipFill>
          <a:blip r:embed="rId6"/>
          <a:stretch>
            <a:fillRect/>
          </a:stretch>
        </p:blipFill>
        <p:spPr>
          <a:xfrm>
            <a:off x="6188" y="2834485"/>
            <a:ext cx="9137812" cy="3682355"/>
          </a:xfrm>
          <a:prstGeom prst="rect">
            <a:avLst/>
          </a:prstGeom>
        </p:spPr>
      </p:pic>
      <p:sp>
        <p:nvSpPr>
          <p:cNvPr id="9" name="文本框 8"/>
          <p:cNvSpPr txBox="1"/>
          <p:nvPr>
            <p:custDataLst>
              <p:tags r:id="rId3"/>
            </p:custDataLst>
          </p:nvPr>
        </p:nvSpPr>
        <p:spPr>
          <a:xfrm>
            <a:off x="35560" y="405130"/>
            <a:ext cx="6163310" cy="422275"/>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Auxiliary equipment for plastic pipeline production</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Core product - fully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3" name="图片 2"/>
          <p:cNvPicPr>
            <a:picLocks noChangeAspect="1"/>
          </p:cNvPicPr>
          <p:nvPr>
            <p:custDataLst>
              <p:tags r:id="rId2"/>
            </p:custDataLst>
          </p:nvPr>
        </p:nvPicPr>
        <p:blipFill>
          <a:blip r:embed="rId4"/>
          <a:stretch>
            <a:fillRect/>
          </a:stretch>
        </p:blipFill>
        <p:spPr>
          <a:xfrm>
            <a:off x="6096" y="1124839"/>
            <a:ext cx="9137904" cy="521817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F</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3"/>
          <p:cNvSpPr/>
          <p:nvPr>
            <p:custDataLst>
              <p:tags r:id="rId2"/>
            </p:custDataLst>
          </p:nvPr>
        </p:nvSpPr>
        <p:spPr>
          <a:xfrm>
            <a:off x="191135" y="832485"/>
            <a:ext cx="8700770" cy="5505450"/>
          </a:xfrm>
          <a:prstGeom prst="rect">
            <a:avLst/>
          </a:prstGeom>
          <a:solidFill>
            <a:srgbClr val="FFFFFF"/>
          </a:solidFill>
        </p:spPr>
        <p:txBody>
          <a:bodyPr lIns="0" tIns="0" rIns="0" bIns="0">
            <a:noAutofit/>
          </a:bodyPr>
          <a:lstStyle/>
          <a:p>
            <a:pPr marL="253365" indent="-292100" algn="just" fontAlgn="auto">
              <a:lnSpc>
                <a:spcPct val="150000"/>
              </a:lnSpc>
              <a:spcAft>
                <a:spcPts val="910"/>
              </a:spcAft>
            </a:pPr>
            <a:r>
              <a:rPr lang="zh-TW" sz="2400">
                <a:latin typeface="Times New Roman" panose="02020603050405020304" charset="0"/>
                <a:ea typeface="MingLiU" panose="02020509000000000000" charset="-120"/>
                <a:cs typeface="Times New Roman" panose="02020603050405020304" charset="0"/>
              </a:rPr>
              <a:t>＞</a:t>
            </a:r>
            <a:r>
              <a:rPr lang="zh-TW" sz="1800">
                <a:latin typeface="Times New Roman" panose="02020603050405020304" charset="0"/>
                <a:ea typeface="微软雅黑" panose="020B0503020204020204" charset="-122"/>
                <a:cs typeface="Times New Roman" panose="02020603050405020304" charset="0"/>
              </a:rPr>
              <a:t>Since 2012, Liansu has been focusing on the complete system of </a:t>
            </a:r>
            <a:r>
              <a:rPr lang="en-US" altLang="zh-TW" sz="1800">
                <a:latin typeface="Times New Roman" panose="02020603050405020304" charset="0"/>
                <a:ea typeface="微软雅黑" panose="020B0503020204020204" charset="-122"/>
                <a:cs typeface="Times New Roman" panose="02020603050405020304" charset="0"/>
              </a:rPr>
              <a:t>R&amp;D</a:t>
            </a:r>
            <a:r>
              <a:rPr lang="zh-TW" sz="1800">
                <a:latin typeface="Times New Roman" panose="02020603050405020304" charset="0"/>
                <a:ea typeface="微软雅黑" panose="020B0503020204020204" charset="-122"/>
                <a:cs typeface="Times New Roman" panose="02020603050405020304" charset="0"/>
              </a:rPr>
              <a:t>, sales, production, installation, and service in the field of material conveying automation. </a:t>
            </a:r>
            <a:r>
              <a:rPr lang="en-US" altLang="zh-TW" sz="1800">
                <a:latin typeface="Times New Roman" panose="02020603050405020304" charset="0"/>
                <a:ea typeface="微软雅黑" panose="020B0503020204020204" charset="-122"/>
                <a:cs typeface="Times New Roman" panose="02020603050405020304" charset="0"/>
              </a:rPr>
              <a:t>So far</a:t>
            </a:r>
            <a:r>
              <a:rPr lang="zh-TW" sz="1800">
                <a:latin typeface="Times New Roman" panose="02020603050405020304" charset="0"/>
                <a:ea typeface="微软雅黑" panose="020B0503020204020204" charset="-122"/>
                <a:cs typeface="Times New Roman" panose="02020603050405020304" charset="0"/>
              </a:rPr>
              <a:t>, it has completed over 200 customized projects for domestic and foreign customers, including 100 powder </a:t>
            </a:r>
            <a:r>
              <a:rPr lang="en-US" altLang="zh-TW" sz="1800">
                <a:latin typeface="Times New Roman" panose="02020603050405020304" charset="0"/>
                <a:ea typeface="微软雅黑" panose="020B0503020204020204" charset="-122"/>
                <a:cs typeface="Times New Roman" panose="02020603050405020304" charset="0"/>
              </a:rPr>
              <a:t>material </a:t>
            </a:r>
            <a:r>
              <a:rPr lang="zh-TW" sz="1800">
                <a:latin typeface="Times New Roman" panose="02020603050405020304" charset="0"/>
                <a:ea typeface="微软雅黑" panose="020B0503020204020204" charset="-122"/>
                <a:cs typeface="Times New Roman" panose="02020603050405020304" charset="0"/>
              </a:rPr>
              <a:t>conveying systems and more than 100 granular material conveying systems, covering over 3000 sets of production equipment. The system serves fields such as plastic building materials products, modified plastics industry, coating industry, etc.</a:t>
            </a:r>
          </a:p>
          <a:p>
            <a:pPr marL="253365" indent="-292100" algn="just" fontAlgn="auto">
              <a:lnSpc>
                <a:spcPct val="150000"/>
              </a:lnSpc>
              <a:spcAft>
                <a:spcPts val="700"/>
              </a:spcAft>
            </a:pPr>
            <a:r>
              <a:rPr lang="zh-TW" sz="2400">
                <a:latin typeface="Times New Roman" panose="02020603050405020304" charset="0"/>
                <a:ea typeface="MingLiU" panose="02020509000000000000" charset="-120"/>
                <a:cs typeface="Times New Roman" panose="02020603050405020304" charset="0"/>
              </a:rPr>
              <a:t>＞</a:t>
            </a:r>
            <a:r>
              <a:rPr lang="zh-TW" sz="1800">
                <a:latin typeface="Times New Roman" panose="02020603050405020304" charset="0"/>
                <a:ea typeface="微软雅黑" panose="020B0503020204020204" charset="-122"/>
                <a:cs typeface="Times New Roman" panose="02020603050405020304" charset="0"/>
              </a:rPr>
              <a:t>The material </a:t>
            </a:r>
            <a:r>
              <a:rPr lang="en-US" altLang="zh-TW" sz="1800">
                <a:latin typeface="Times New Roman" panose="02020603050405020304" charset="0"/>
                <a:ea typeface="微软雅黑" panose="020B0503020204020204" charset="-122"/>
                <a:cs typeface="Times New Roman" panose="02020603050405020304" charset="0"/>
              </a:rPr>
              <a:t>conveying</a:t>
            </a:r>
            <a:r>
              <a:rPr lang="zh-TW" sz="1800">
                <a:latin typeface="Times New Roman" panose="02020603050405020304" charset="0"/>
                <a:ea typeface="微软雅黑" panose="020B0503020204020204" charset="-122"/>
                <a:cs typeface="Times New Roman" panose="02020603050405020304" charset="0"/>
              </a:rPr>
              <a:t> system includes the entire process from raw material storage, material </a:t>
            </a:r>
            <a:r>
              <a:rPr lang="en-US" altLang="zh-TW" sz="1800">
                <a:latin typeface="Times New Roman" panose="02020603050405020304" charset="0"/>
                <a:ea typeface="微软雅黑" panose="020B0503020204020204" charset="-122"/>
                <a:cs typeface="Times New Roman" panose="02020603050405020304" charset="0"/>
              </a:rPr>
              <a:t>conveying</a:t>
            </a:r>
            <a:r>
              <a:rPr lang="zh-TW" sz="1800">
                <a:latin typeface="Times New Roman" panose="02020603050405020304" charset="0"/>
                <a:ea typeface="微软雅黑" panose="020B0503020204020204" charset="-122"/>
                <a:cs typeface="Times New Roman" panose="02020603050405020304" charset="0"/>
              </a:rPr>
              <a:t>, weighing, mixing, and automatic distribution to the production of each machine. The system control integrates data analysis modules to real-time understand multi-dimensional data analysis such as equipment utilization, material consumption, energy consumption, production capacity, and equipment maintenance, providing </a:t>
            </a:r>
            <a:r>
              <a:rPr lang="en-US" altLang="zh-TW" sz="1800">
                <a:latin typeface="Times New Roman" panose="02020603050405020304" charset="0"/>
                <a:ea typeface="微软雅黑" panose="020B0503020204020204" charset="-122"/>
                <a:cs typeface="Times New Roman" panose="02020603050405020304" charset="0"/>
              </a:rPr>
              <a:t>basic</a:t>
            </a:r>
            <a:r>
              <a:rPr lang="zh-TW" sz="1800">
                <a:latin typeface="Times New Roman" panose="02020603050405020304" charset="0"/>
                <a:ea typeface="微软雅黑" panose="020B0503020204020204" charset="-122"/>
                <a:cs typeface="Times New Roman" panose="02020603050405020304" charset="0"/>
              </a:rPr>
              <a:t> data for users' digital management.</a:t>
            </a:r>
          </a:p>
          <a:p>
            <a:pPr marL="253365" indent="-292100">
              <a:lnSpc>
                <a:spcPts val="3255"/>
              </a:lnSpc>
            </a:pPr>
            <a:endParaRPr lang="zh-TW" sz="1800">
              <a:latin typeface="Times New Roman" panose="02020603050405020304" charset="0"/>
              <a:ea typeface="微软雅黑" panose="020B0503020204020204" charset="-122"/>
              <a:cs typeface="Times New Roman" panose="0202060305040502030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F</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custDataLst>
              <p:tags r:id="rId2"/>
            </p:custDataLst>
          </p:nvPr>
        </p:nvSpPr>
        <p:spPr>
          <a:xfrm>
            <a:off x="518160" y="1047750"/>
            <a:ext cx="8055610" cy="4892675"/>
          </a:xfrm>
          <a:prstGeom prst="rect">
            <a:avLst/>
          </a:prstGeom>
          <a:noFill/>
        </p:spPr>
        <p:txBody>
          <a:bodyPr wrap="square" rtlCol="0">
            <a:spAutoFit/>
          </a:bodyPr>
          <a:lstStyle/>
          <a:p>
            <a:pPr indent="0" algn="just" fontAlgn="auto">
              <a:lnSpc>
                <a:spcPct val="200000"/>
              </a:lnSpc>
            </a:pPr>
            <a:r>
              <a:rPr lang="zh-TW">
                <a:latin typeface="MingLiU" panose="02020509000000000000" charset="-120"/>
                <a:ea typeface="MingLiU" panose="02020509000000000000" charset="-120"/>
                <a:sym typeface="+mn-ea"/>
              </a:rPr>
              <a:t>＞</a:t>
            </a:r>
            <a:r>
              <a:rPr lang="zh-TW" sz="1800">
                <a:latin typeface="Times New Roman" panose="02020603050405020304" charset="0"/>
                <a:ea typeface="微软雅黑" panose="020B0503020204020204" charset="-122"/>
                <a:cs typeface="Times New Roman" panose="02020603050405020304" charset="0"/>
                <a:sym typeface="+mn-ea"/>
              </a:rPr>
              <a:t>In addition to providing a complete set of customized material feeding solutions, we have simultaneously invested in the development of a series of main auxiliary equipment used in the system, such as high-speed mixing units, multi-component gravimetric mixers, online loss-in-weight color mixing machines, dehumidification dryers, positive pressure weighing and measuring feeders and negative pressure weighing and measuring feeders for pneumatic conveying, which can better control the quality and operational performance of various equipment in the system to ensure the stability of the system.</a:t>
            </a:r>
            <a:endParaRPr lang="zh-TW" sz="1600">
              <a:latin typeface="微软雅黑" panose="020B0503020204020204" charset="-122"/>
              <a:ea typeface="微软雅黑" panose="020B0503020204020204" charset="-122"/>
            </a:endParaRPr>
          </a:p>
          <a:p>
            <a:pPr indent="0" algn="just" fontAlgn="auto">
              <a:lnSpc>
                <a:spcPct val="150000"/>
              </a:lnSpc>
            </a:pPr>
            <a:endParaRPr lang="zh-TW" sz="1600">
              <a:latin typeface="微软雅黑" panose="020B0503020204020204" charset="-122"/>
              <a:ea typeface="微软雅黑" panose="020B050302020402020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F</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2"/>
            </p:custDataLst>
          </p:nvPr>
        </p:nvPicPr>
        <p:blipFill>
          <a:blip r:embed="rId4"/>
          <a:stretch>
            <a:fillRect/>
          </a:stretch>
        </p:blipFill>
        <p:spPr>
          <a:xfrm>
            <a:off x="160020" y="833120"/>
            <a:ext cx="8912225" cy="612203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F</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2"/>
            </p:custDataLst>
          </p:nvPr>
        </p:nvPicPr>
        <p:blipFill>
          <a:blip r:embed="rId4"/>
          <a:stretch>
            <a:fillRect/>
          </a:stretch>
        </p:blipFill>
        <p:spPr>
          <a:xfrm>
            <a:off x="381000" y="1325880"/>
            <a:ext cx="8449056" cy="4309872"/>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F</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3" name="图片 2"/>
          <p:cNvPicPr>
            <a:picLocks noChangeAspect="1"/>
          </p:cNvPicPr>
          <p:nvPr>
            <p:custDataLst>
              <p:tags r:id="rId2"/>
            </p:custDataLst>
          </p:nvPr>
        </p:nvPicPr>
        <p:blipFill>
          <a:blip r:embed="rId4"/>
          <a:stretch>
            <a:fillRect/>
          </a:stretch>
        </p:blipFill>
        <p:spPr>
          <a:xfrm>
            <a:off x="243840" y="1063752"/>
            <a:ext cx="8625840" cy="3532632"/>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F</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2"/>
            </p:custDataLst>
          </p:nvPr>
        </p:nvPicPr>
        <p:blipFill>
          <a:blip r:embed="rId4"/>
          <a:stretch>
            <a:fillRect/>
          </a:stretch>
        </p:blipFill>
        <p:spPr>
          <a:xfrm>
            <a:off x="493776" y="755904"/>
            <a:ext cx="7598664" cy="5742432"/>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F</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ully automatic mix</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ing and </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conveying system</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3" name="图片 2"/>
          <p:cNvPicPr>
            <a:picLocks noChangeAspect="1"/>
          </p:cNvPicPr>
          <p:nvPr>
            <p:custDataLst>
              <p:tags r:id="rId2"/>
            </p:custDataLst>
          </p:nvPr>
        </p:nvPicPr>
        <p:blipFill>
          <a:blip r:embed="rId4"/>
          <a:stretch>
            <a:fillRect/>
          </a:stretch>
        </p:blipFill>
        <p:spPr>
          <a:xfrm>
            <a:off x="6096" y="877824"/>
            <a:ext cx="9131808" cy="5629656"/>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5"/>
          <a:stretch>
            <a:fillRect/>
          </a:stretch>
        </p:blipFill>
        <p:spPr>
          <a:xfrm>
            <a:off x="546201" y="936345"/>
            <a:ext cx="1916583" cy="4689043"/>
          </a:xfrm>
          <a:prstGeom prst="rect">
            <a:avLst/>
          </a:prstGeom>
        </p:spPr>
      </p:pic>
      <p:pic>
        <p:nvPicPr>
          <p:cNvPr id="4" name="图片 3"/>
          <p:cNvPicPr>
            <a:picLocks noChangeAspect="1"/>
          </p:cNvPicPr>
          <p:nvPr>
            <p:custDataLst>
              <p:tags r:id="rId2"/>
            </p:custDataLst>
          </p:nvPr>
        </p:nvPicPr>
        <p:blipFill>
          <a:blip r:embed="rId6"/>
          <a:stretch>
            <a:fillRect/>
          </a:stretch>
        </p:blipFill>
        <p:spPr>
          <a:xfrm>
            <a:off x="2589580" y="1099718"/>
            <a:ext cx="6252058" cy="4525670"/>
          </a:xfrm>
          <a:prstGeom prst="rect">
            <a:avLst/>
          </a:prstGeom>
        </p:spPr>
      </p:pic>
      <p:sp>
        <p:nvSpPr>
          <p:cNvPr id="5" name="文本框 4"/>
          <p:cNvSpPr txBox="1"/>
          <p:nvPr>
            <p:custDataLst>
              <p:tags r:id="rId3"/>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Supporting auxiliary equipment series</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388" y="403225"/>
            <a:ext cx="3595688"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Overview of Company</a:t>
            </a:r>
            <a:endParaRPr lang="en-US" altLang="zh-TW"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323850" y="908050"/>
            <a:ext cx="8550275" cy="5400675"/>
          </a:xfrm>
          <a:prstGeom prst="rect">
            <a:avLst/>
          </a:prstGeom>
          <a:noFill/>
          <a:ln w="9525">
            <a:noFill/>
            <a:miter/>
          </a:ln>
        </p:spPr>
        <p:txBody>
          <a:bodyPr wrap="square">
            <a:spAutoFit/>
          </a:bodyPr>
          <a:lstStyle/>
          <a:p>
            <a:pPr indent="292100" algn="just" fontAlgn="auto">
              <a:lnSpc>
                <a:spcPct val="150000"/>
              </a:lnSpc>
              <a:spcAft>
                <a:spcPts val="1200"/>
              </a:spcAft>
            </a:pPr>
            <a:r>
              <a:rPr lang="en-US" altLang="zh-TW" sz="1800">
                <a:latin typeface="Times New Roman" panose="02020603050405020304" charset="0"/>
                <a:ea typeface="微软雅黑" panose="020B0503020204020204" charset="-122"/>
                <a:cs typeface="Times New Roman" panose="02020603050405020304" charset="0"/>
                <a:sym typeface="+mn-ea"/>
              </a:rPr>
              <a:t>E</a:t>
            </a:r>
            <a:r>
              <a:rPr lang="zh-TW" sz="1800">
                <a:latin typeface="Times New Roman" panose="02020603050405020304" charset="0"/>
                <a:ea typeface="微软雅黑" panose="020B0503020204020204" charset="-122"/>
                <a:cs typeface="Times New Roman" panose="02020603050405020304" charset="0"/>
                <a:sym typeface="+mn-ea"/>
              </a:rPr>
              <a:t>stablished in 1994</a:t>
            </a:r>
            <a:r>
              <a:rPr lang="en-US" altLang="zh-TW" sz="1800">
                <a:latin typeface="Times New Roman" panose="02020603050405020304" charset="0"/>
                <a:ea typeface="微软雅黑" panose="020B0503020204020204" charset="-122"/>
                <a:cs typeface="Times New Roman" panose="02020603050405020304" charset="0"/>
                <a:sym typeface="+mn-ea"/>
              </a:rPr>
              <a:t>, </a:t>
            </a:r>
            <a:r>
              <a:rPr lang="zh-TW" sz="1800">
                <a:latin typeface="Times New Roman" panose="02020603050405020304" charset="0"/>
                <a:ea typeface="微软雅黑" panose="020B0503020204020204" charset="-122"/>
                <a:cs typeface="Times New Roman" panose="02020603050405020304" charset="0"/>
                <a:sym typeface="+mn-ea"/>
              </a:rPr>
              <a:t>Liansu Machinery is a high-tech enterprise that integrates </a:t>
            </a:r>
            <a:r>
              <a:rPr lang="en-US" altLang="zh-TW" sz="1800">
                <a:latin typeface="Times New Roman" panose="02020603050405020304" charset="0"/>
                <a:ea typeface="微软雅黑" panose="020B0503020204020204" charset="-122"/>
                <a:cs typeface="Times New Roman" panose="02020603050405020304" charset="0"/>
                <a:sym typeface="+mn-ea"/>
              </a:rPr>
              <a:t>R&amp;D</a:t>
            </a:r>
            <a:r>
              <a:rPr lang="zh-TW" sz="1800">
                <a:latin typeface="Times New Roman" panose="02020603050405020304" charset="0"/>
                <a:ea typeface="微软雅黑" panose="020B0503020204020204" charset="-122"/>
                <a:cs typeface="Times New Roman" panose="02020603050405020304" charset="0"/>
                <a:sym typeface="+mn-ea"/>
              </a:rPr>
              <a:t>, production, sales, and service in the manufacturing of plastic extrusion equipment and automation supporting equipment. The company currently </a:t>
            </a:r>
            <a:r>
              <a:rPr lang="en-US" altLang="zh-TW" sz="1800">
                <a:latin typeface="Times New Roman" panose="02020603050405020304" charset="0"/>
                <a:ea typeface="微软雅黑" panose="020B0503020204020204" charset="-122"/>
                <a:cs typeface="Times New Roman" panose="02020603050405020304" charset="0"/>
                <a:sym typeface="+mn-ea"/>
              </a:rPr>
              <a:t>has</a:t>
            </a:r>
            <a:r>
              <a:rPr lang="zh-TW" sz="1800">
                <a:latin typeface="Times New Roman" panose="02020603050405020304" charset="0"/>
                <a:ea typeface="微软雅黑" panose="020B0503020204020204" charset="-122"/>
                <a:cs typeface="Times New Roman" panose="02020603050405020304" charset="0"/>
                <a:sym typeface="+mn-ea"/>
              </a:rPr>
              <a:t> 450 people and its products are mainly sold to domestic and overseas markets such as Asia, Eastern Europe, the Middle East, Africa, and South America. Up to now, it has been exported to about 100 countries and regions. Over the past five years, the performance of exports and domestic business accounts for about half each.</a:t>
            </a:r>
            <a:endParaRPr lang="zh-TW" sz="1800">
              <a:latin typeface="Times New Roman" panose="02020603050405020304" charset="0"/>
              <a:ea typeface="微软雅黑" panose="020B0503020204020204" charset="-122"/>
              <a:cs typeface="Times New Roman" panose="02020603050405020304" charset="0"/>
            </a:endParaRPr>
          </a:p>
          <a:p>
            <a:pPr indent="292100" algn="just" fontAlgn="auto">
              <a:lnSpc>
                <a:spcPct val="150000"/>
              </a:lnSpc>
              <a:spcAft>
                <a:spcPts val="1200"/>
              </a:spcAft>
            </a:pPr>
            <a:r>
              <a:rPr lang="en-US" altLang="zh-TW" sz="1800">
                <a:latin typeface="Times New Roman" panose="02020603050405020304" charset="0"/>
                <a:ea typeface="微软雅黑" panose="020B0503020204020204" charset="-122"/>
                <a:cs typeface="Times New Roman" panose="02020603050405020304" charset="0"/>
                <a:sym typeface="+mn-ea"/>
              </a:rPr>
              <a:t>  </a:t>
            </a:r>
            <a:r>
              <a:rPr lang="zh-TW" sz="1800">
                <a:latin typeface="Times New Roman" panose="02020603050405020304" charset="0"/>
                <a:ea typeface="微软雅黑" panose="020B0503020204020204" charset="-122"/>
                <a:cs typeface="Times New Roman" panose="02020603050405020304" charset="0"/>
                <a:sym typeface="+mn-ea"/>
              </a:rPr>
              <a:t>At present, the R&amp;D team </a:t>
            </a:r>
            <a:r>
              <a:rPr lang="en-US" altLang="zh-TW" sz="1800">
                <a:latin typeface="Times New Roman" panose="02020603050405020304" charset="0"/>
                <a:ea typeface="微软雅黑" panose="020B0503020204020204" charset="-122"/>
                <a:cs typeface="Times New Roman" panose="02020603050405020304" charset="0"/>
                <a:sym typeface="+mn-ea"/>
              </a:rPr>
              <a:t>of </a:t>
            </a:r>
            <a:r>
              <a:rPr lang="zh-TW" sz="1800">
                <a:latin typeface="Times New Roman" panose="02020603050405020304" charset="0"/>
                <a:ea typeface="微软雅黑" panose="020B0503020204020204" charset="-122"/>
                <a:cs typeface="Times New Roman" panose="02020603050405020304" charset="0"/>
                <a:sym typeface="+mn-ea"/>
              </a:rPr>
              <a:t>Liansu Machinery</a:t>
            </a:r>
            <a:r>
              <a:rPr lang="en-US" altLang="zh-TW" sz="1800">
                <a:latin typeface="Times New Roman" panose="02020603050405020304" charset="0"/>
                <a:ea typeface="微软雅黑" panose="020B0503020204020204" charset="-122"/>
                <a:cs typeface="Times New Roman" panose="02020603050405020304" charset="0"/>
                <a:sym typeface="+mn-ea"/>
              </a:rPr>
              <a:t> </a:t>
            </a:r>
            <a:r>
              <a:rPr lang="zh-TW" sz="1800">
                <a:latin typeface="Times New Roman" panose="02020603050405020304" charset="0"/>
                <a:ea typeface="微软雅黑" panose="020B0503020204020204" charset="-122"/>
                <a:cs typeface="Times New Roman" panose="02020603050405020304" charset="0"/>
                <a:sym typeface="+mn-ea"/>
              </a:rPr>
              <a:t>has a total of 60 technical engineers and owns a total of 195 processing equipment, including over 20</a:t>
            </a:r>
            <a:r>
              <a:rPr lang="en-US" altLang="zh-TW" sz="1800">
                <a:latin typeface="Times New Roman" panose="02020603050405020304" charset="0"/>
                <a:ea typeface="微软雅黑" panose="020B0503020204020204" charset="-122"/>
                <a:cs typeface="Times New Roman" panose="02020603050405020304" charset="0"/>
                <a:sym typeface="+mn-ea"/>
              </a:rPr>
              <a:t> </a:t>
            </a:r>
            <a:r>
              <a:rPr lang="zh-TW" sz="1800">
                <a:latin typeface="Times New Roman" panose="02020603050405020304" charset="0"/>
                <a:ea typeface="微软雅黑" panose="020B0503020204020204" charset="-122"/>
                <a:cs typeface="Times New Roman" panose="02020603050405020304" charset="0"/>
                <a:sym typeface="+mn-ea"/>
              </a:rPr>
              <a:t>CNC machining centers. The annual production capacity is about 300 </a:t>
            </a:r>
            <a:r>
              <a:rPr lang="en-US" altLang="zh-TW" sz="1800">
                <a:latin typeface="Times New Roman" panose="02020603050405020304" charset="0"/>
                <a:ea typeface="微软雅黑" panose="020B0503020204020204" charset="-122"/>
                <a:cs typeface="Times New Roman" panose="02020603050405020304" charset="0"/>
                <a:sym typeface="+mn-ea"/>
              </a:rPr>
              <a:t>production </a:t>
            </a:r>
            <a:r>
              <a:rPr lang="zh-TW" sz="1800">
                <a:latin typeface="Times New Roman" panose="02020603050405020304" charset="0"/>
                <a:ea typeface="微软雅黑" panose="020B0503020204020204" charset="-122"/>
                <a:cs typeface="Times New Roman" panose="02020603050405020304" charset="0"/>
                <a:sym typeface="+mn-ea"/>
              </a:rPr>
              <a:t>lines</a:t>
            </a:r>
            <a:r>
              <a:rPr lang="en-US" altLang="zh-TW" sz="1800">
                <a:latin typeface="Times New Roman" panose="02020603050405020304" charset="0"/>
                <a:ea typeface="微软雅黑" panose="020B0503020204020204" charset="-122"/>
                <a:cs typeface="Times New Roman" panose="02020603050405020304" charset="0"/>
                <a:sym typeface="+mn-ea"/>
              </a:rPr>
              <a:t> of </a:t>
            </a:r>
            <a:r>
              <a:rPr lang="zh-TW" sz="1800">
                <a:latin typeface="Times New Roman" panose="02020603050405020304" charset="0"/>
                <a:ea typeface="微软雅黑" panose="020B0503020204020204" charset="-122"/>
                <a:cs typeface="Times New Roman" panose="02020603050405020304" charset="0"/>
                <a:sym typeface="+mn-ea"/>
              </a:rPr>
              <a:t>extrusion </a:t>
            </a:r>
            <a:r>
              <a:rPr lang="en-US" altLang="zh-TW" sz="1800">
                <a:latin typeface="Times New Roman" panose="02020603050405020304" charset="0"/>
                <a:ea typeface="微软雅黑" panose="020B0503020204020204" charset="-122"/>
                <a:cs typeface="Times New Roman" panose="02020603050405020304" charset="0"/>
                <a:sym typeface="+mn-ea"/>
              </a:rPr>
              <a:t>equipment</a:t>
            </a:r>
            <a:r>
              <a:rPr lang="zh-TW" sz="1800">
                <a:latin typeface="Times New Roman" panose="02020603050405020304" charset="0"/>
                <a:ea typeface="微软雅黑" panose="020B0503020204020204" charset="-122"/>
                <a:cs typeface="Times New Roman" panose="02020603050405020304" charset="0"/>
                <a:sym typeface="+mn-ea"/>
              </a:rPr>
              <a:t>, about 60 sets of feeding systems, </a:t>
            </a:r>
            <a:r>
              <a:rPr sz="1800">
                <a:latin typeface="Times New Roman" panose="02020603050405020304" charset="0"/>
                <a:ea typeface="微软雅黑" panose="020B0503020204020204" charset="-122"/>
                <a:cs typeface="Times New Roman" panose="02020603050405020304" charset="0"/>
                <a:sym typeface="+mn-ea"/>
              </a:rPr>
              <a:t>and  about 1500 permanent magnet servo motors</a:t>
            </a:r>
            <a:r>
              <a:rPr lang="en-US" altLang="zh-TW" sz="1800">
                <a:latin typeface="Times New Roman" panose="02020603050405020304" charset="0"/>
                <a:ea typeface="微软雅黑" panose="020B0503020204020204" charset="-122"/>
                <a:cs typeface="Times New Roman" panose="02020603050405020304" charset="0"/>
                <a:sym typeface="+mn-ea"/>
              </a:rPr>
              <a:t>.</a:t>
            </a:r>
            <a:endParaRPr lang="en-US" altLang="zh-TW" sz="1800">
              <a:latin typeface="Times New Roman" panose="02020603050405020304" charset="0"/>
              <a:ea typeface="微软雅黑" panose="020B0503020204020204" charset="-122"/>
              <a:cs typeface="Times New Roman" panose="02020603050405020304" charset="0"/>
            </a:endParaRPr>
          </a:p>
          <a:p>
            <a:endParaRPr lang="zh-CN" altLang="en-US" sz="1400" noProof="1">
              <a:latin typeface="微软雅黑" panose="020B0503020204020204" charset="-122"/>
              <a:ea typeface="微软雅黑" panose="020B0503020204020204" charset="-122"/>
              <a:cs typeface="微软雅黑" panose="020B0503020204020204" charset="-122"/>
            </a:endParaRPr>
          </a:p>
          <a:p>
            <a:endParaRPr lang="zh-CN" altLang="en-US" sz="1400" noProof="1"/>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Supporting auxiliary equipment series</a:t>
            </a:r>
            <a:endParaRPr lang="zh-TW" b="1">
              <a:solidFill>
                <a:schemeClr val="bg1"/>
              </a:solidFill>
              <a:latin typeface="Times New Roman" panose="02020603050405020304" charset="0"/>
              <a:ea typeface="宋体" panose="02010600030101010101" pitchFamily="2" charset="-122"/>
              <a:cs typeface="Times New Roman" panose="02020603050405020304" charset="0"/>
            </a:endParaRPr>
          </a:p>
          <a:p>
            <a:pPr indent="0" algn="l"/>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6" name="图片 5"/>
          <p:cNvPicPr>
            <a:picLocks noChangeAspect="1"/>
          </p:cNvPicPr>
          <p:nvPr>
            <p:custDataLst>
              <p:tags r:id="rId2"/>
            </p:custDataLst>
          </p:nvPr>
        </p:nvPicPr>
        <p:blipFill>
          <a:blip r:embed="rId4"/>
          <a:stretch>
            <a:fillRect/>
          </a:stretch>
        </p:blipFill>
        <p:spPr>
          <a:xfrm>
            <a:off x="35560" y="908685"/>
            <a:ext cx="8953500" cy="547433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l">
              <a:buClrTx/>
              <a:buSzTx/>
            </a:pP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Core product - Cust</a:t>
            </a:r>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omized permanent magnet motors </a:t>
            </a:r>
            <a:endParaRPr lang="en-US" altLang="zh-TW" sz="1800" b="1" strike="noStrike" noProof="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custDataLst>
              <p:tags r:id="rId2"/>
            </p:custDataLst>
          </p:nvPr>
        </p:nvSpPr>
        <p:spPr>
          <a:xfrm>
            <a:off x="518160" y="1047750"/>
            <a:ext cx="8055610" cy="5246370"/>
          </a:xfrm>
          <a:prstGeom prst="rect">
            <a:avLst/>
          </a:prstGeom>
          <a:noFill/>
        </p:spPr>
        <p:txBody>
          <a:bodyPr wrap="square" rtlCol="0">
            <a:spAutoFit/>
          </a:bodyPr>
          <a:lstStyle/>
          <a:p>
            <a:pPr indent="0" algn="just" fontAlgn="auto">
              <a:lnSpc>
                <a:spcPct val="150000"/>
              </a:lnSpc>
              <a:spcBef>
                <a:spcPts val="300"/>
              </a:spcBef>
            </a:pPr>
            <a:r>
              <a:rPr lang="zh-TW" sz="2000">
                <a:latin typeface="Times New Roman" panose="02020603050405020304" charset="0"/>
                <a:ea typeface="MingLiU" panose="02020509000000000000" charset="-120"/>
                <a:cs typeface="Times New Roman" panose="02020603050405020304" charset="0"/>
                <a:sym typeface="+mn-ea"/>
              </a:rPr>
              <a:t>＞</a:t>
            </a:r>
            <a:r>
              <a:rPr lang="zh-TW" sz="2000">
                <a:latin typeface="Times New Roman" panose="02020603050405020304" charset="0"/>
                <a:ea typeface="微软雅黑" panose="020B0503020204020204" charset="-122"/>
                <a:cs typeface="Times New Roman" panose="02020603050405020304" charset="0"/>
                <a:sym typeface="+mn-ea"/>
              </a:rPr>
              <a:t>Since 2008, Liansu Machinery has been </a:t>
            </a:r>
            <a:r>
              <a:rPr lang="en-US" altLang="zh-TW" sz="2000">
                <a:latin typeface="Times New Roman" panose="02020603050405020304" charset="0"/>
                <a:ea typeface="微软雅黑" panose="020B0503020204020204" charset="-122"/>
                <a:cs typeface="Times New Roman" panose="02020603050405020304" charset="0"/>
                <a:sym typeface="+mn-ea"/>
              </a:rPr>
              <a:t>focus</a:t>
            </a:r>
            <a:r>
              <a:rPr lang="zh-TW" sz="2000">
                <a:latin typeface="Times New Roman" panose="02020603050405020304" charset="0"/>
                <a:ea typeface="微软雅黑" panose="020B0503020204020204" charset="-122"/>
                <a:cs typeface="Times New Roman" panose="02020603050405020304" charset="0"/>
                <a:sym typeface="+mn-ea"/>
              </a:rPr>
              <a:t>ing in the </a:t>
            </a:r>
            <a:r>
              <a:rPr lang="en-US" altLang="zh-TW" sz="2000">
                <a:latin typeface="Times New Roman" panose="02020603050405020304" charset="0"/>
                <a:ea typeface="微软雅黑" panose="020B0503020204020204" charset="-122"/>
                <a:cs typeface="Times New Roman" panose="02020603050405020304" charset="0"/>
                <a:sym typeface="+mn-ea"/>
              </a:rPr>
              <a:t>R&amp;D</a:t>
            </a:r>
            <a:r>
              <a:rPr lang="zh-TW" sz="2000">
                <a:latin typeface="Times New Roman" panose="02020603050405020304" charset="0"/>
                <a:ea typeface="微软雅黑" panose="020B0503020204020204" charset="-122"/>
                <a:cs typeface="Times New Roman" panose="02020603050405020304" charset="0"/>
                <a:sym typeface="+mn-ea"/>
              </a:rPr>
              <a:t> of </a:t>
            </a:r>
            <a:r>
              <a:rPr lang="en-US" altLang="zh-TW" sz="2000">
                <a:latin typeface="Times New Roman" panose="02020603050405020304" charset="0"/>
                <a:ea typeface="微软雅黑" panose="020B0503020204020204" charset="-122"/>
                <a:cs typeface="Times New Roman" panose="02020603050405020304" charset="0"/>
                <a:sym typeface="+mn-ea"/>
              </a:rPr>
              <a:t>customized</a:t>
            </a:r>
            <a:r>
              <a:rPr lang="zh-TW" sz="2000">
                <a:latin typeface="Times New Roman" panose="02020603050405020304" charset="0"/>
                <a:ea typeface="微软雅黑" panose="020B0503020204020204" charset="-122"/>
                <a:cs typeface="Times New Roman" panose="02020603050405020304" charset="0"/>
                <a:sym typeface="+mn-ea"/>
              </a:rPr>
              <a:t> permanent magnet motor series, providing corresponding energy-saving renovation projects in industries such as plastic extrusion equipment, ceramic equipment, and logistics transportation.</a:t>
            </a:r>
            <a:endParaRPr lang="zh-TW" sz="2000">
              <a:latin typeface="Times New Roman" panose="02020603050405020304" charset="0"/>
              <a:ea typeface="微软雅黑" panose="020B0503020204020204" charset="-122"/>
              <a:cs typeface="Times New Roman" panose="02020603050405020304" charset="0"/>
            </a:endParaRPr>
          </a:p>
          <a:p>
            <a:pPr indent="0" algn="just" fontAlgn="auto">
              <a:lnSpc>
                <a:spcPct val="150000"/>
              </a:lnSpc>
              <a:spcBef>
                <a:spcPts val="300"/>
              </a:spcBef>
            </a:pPr>
            <a:r>
              <a:rPr lang="zh-TW" sz="2000">
                <a:latin typeface="Times New Roman" panose="02020603050405020304" charset="0"/>
                <a:ea typeface="MingLiU" panose="02020509000000000000" charset="-120"/>
                <a:cs typeface="Times New Roman" panose="02020603050405020304" charset="0"/>
                <a:sym typeface="+mn-ea"/>
              </a:rPr>
              <a:t>＞</a:t>
            </a:r>
            <a:r>
              <a:rPr lang="zh-TW" sz="2000">
                <a:latin typeface="Times New Roman" panose="02020603050405020304" charset="0"/>
                <a:ea typeface="微软雅黑" panose="020B0503020204020204" charset="-122"/>
                <a:cs typeface="Times New Roman" panose="02020603050405020304" charset="0"/>
                <a:sym typeface="+mn-ea"/>
              </a:rPr>
              <a:t>The current serialization of permanent magnet servo level motors covers a large span power level range of 0.75kw-400kw</a:t>
            </a:r>
            <a:r>
              <a:rPr lang="en-US" altLang="zh-TW" sz="2000">
                <a:latin typeface="Times New Roman" panose="02020603050405020304" charset="0"/>
                <a:ea typeface="微软雅黑" panose="020B0503020204020204" charset="-122"/>
                <a:cs typeface="Times New Roman" panose="02020603050405020304" charset="0"/>
                <a:sym typeface="+mn-ea"/>
              </a:rPr>
              <a:t>.</a:t>
            </a:r>
            <a:endParaRPr lang="en-US" altLang="zh-TW" sz="2000">
              <a:latin typeface="Times New Roman" panose="02020603050405020304" charset="0"/>
              <a:ea typeface="微软雅黑" panose="020B0503020204020204" charset="-122"/>
              <a:cs typeface="Times New Roman" panose="02020603050405020304" charset="0"/>
            </a:endParaRPr>
          </a:p>
          <a:p>
            <a:pPr indent="0" algn="just" fontAlgn="auto">
              <a:lnSpc>
                <a:spcPct val="150000"/>
              </a:lnSpc>
              <a:spcBef>
                <a:spcPts val="300"/>
              </a:spcBef>
            </a:pPr>
            <a:r>
              <a:rPr lang="zh-TW" sz="2000">
                <a:latin typeface="Times New Roman" panose="02020603050405020304" charset="0"/>
                <a:ea typeface="MingLiU" panose="02020509000000000000" charset="-120"/>
                <a:cs typeface="Times New Roman" panose="02020603050405020304" charset="0"/>
                <a:sym typeface="+mn-ea"/>
              </a:rPr>
              <a:t>＞</a:t>
            </a:r>
            <a:r>
              <a:rPr lang="zh-TW" sz="2000">
                <a:latin typeface="Times New Roman" panose="02020603050405020304" charset="0"/>
                <a:ea typeface="微软雅黑" panose="020B0503020204020204" charset="-122"/>
                <a:cs typeface="Times New Roman" panose="02020603050405020304" charset="0"/>
                <a:sym typeface="+mn-ea"/>
              </a:rPr>
              <a:t>Our advantage in </a:t>
            </a:r>
            <a:r>
              <a:rPr lang="en-US" altLang="zh-TW" sz="2000">
                <a:latin typeface="Times New Roman" panose="02020603050405020304" charset="0"/>
                <a:ea typeface="微软雅黑" panose="020B0503020204020204" charset="-122"/>
                <a:cs typeface="Times New Roman" panose="02020603050405020304" charset="0"/>
                <a:sym typeface="+mn-ea"/>
              </a:rPr>
              <a:t>customized</a:t>
            </a:r>
            <a:r>
              <a:rPr lang="zh-TW" sz="2000">
                <a:latin typeface="Times New Roman" panose="02020603050405020304" charset="0"/>
                <a:ea typeface="微软雅黑" panose="020B0503020204020204" charset="-122"/>
                <a:cs typeface="Times New Roman" panose="02020603050405020304" charset="0"/>
                <a:sym typeface="+mn-ea"/>
              </a:rPr>
              <a:t> permanent magnet motors is to flexibly adapt to the characteristics and usage scenarios of different industries, integrate our company's production and processing advantages, and quickly carry out customized design and production to better meet the special process requirements of different industries</a:t>
            </a:r>
            <a:r>
              <a:rPr lang="en-US" altLang="zh-TW" sz="2000">
                <a:latin typeface="Times New Roman" panose="02020603050405020304" charset="0"/>
                <a:ea typeface="微软雅黑" panose="020B0503020204020204" charset="-122"/>
                <a:cs typeface="Times New Roman" panose="02020603050405020304" charset="0"/>
                <a:sym typeface="+mn-ea"/>
              </a:rPr>
              <a:t>.</a:t>
            </a:r>
            <a:r>
              <a:rPr lang="zh-TW">
                <a:latin typeface="微软雅黑" panose="020B0503020204020204" charset="-122"/>
                <a:ea typeface="微软雅黑" panose="020B0503020204020204" charset="-122"/>
                <a:sym typeface="+mn-ea"/>
              </a:rPr>
              <a:t>  </a:t>
            </a:r>
            <a:endParaRPr lang="zh-TW" sz="1600">
              <a:latin typeface="微软雅黑" panose="020B0503020204020204" charset="-122"/>
              <a:ea typeface="微软雅黑" panose="020B050302020402020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l">
              <a:buClrTx/>
              <a:buSzTx/>
            </a:pP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Core product - Cust</a:t>
            </a:r>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omized permanent magnet motors </a:t>
            </a:r>
            <a:endParaRPr lang="en-US" altLang="zh-TW" sz="1800" b="1" strike="noStrike" noProof="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3" name="图片 2"/>
          <p:cNvPicPr>
            <a:picLocks noChangeAspect="1"/>
          </p:cNvPicPr>
          <p:nvPr>
            <p:custDataLst>
              <p:tags r:id="rId2"/>
            </p:custDataLst>
          </p:nvPr>
        </p:nvPicPr>
        <p:blipFill>
          <a:blip r:embed="rId4"/>
          <a:stretch>
            <a:fillRect/>
          </a:stretch>
        </p:blipFill>
        <p:spPr>
          <a:xfrm>
            <a:off x="3048" y="890016"/>
            <a:ext cx="9137904" cy="5614416"/>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5560" y="405130"/>
            <a:ext cx="7037070" cy="42672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l">
              <a:buClrTx/>
              <a:buSzTx/>
            </a:pPr>
            <a:r>
              <a:rPr 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Major </a:t>
            </a:r>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g</a:t>
            </a:r>
            <a:r>
              <a:rPr 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lobal </a:t>
            </a:r>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p</a:t>
            </a:r>
            <a:r>
              <a:rPr 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artners</a:t>
            </a:r>
            <a:endParaRPr lang="zh-TW" altLang="zh-TW" sz="1800" b="1" strike="noStrike" noProof="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11" name="图片 10"/>
          <p:cNvPicPr>
            <a:picLocks noChangeAspect="1"/>
          </p:cNvPicPr>
          <p:nvPr>
            <p:custDataLst>
              <p:tags r:id="rId2"/>
            </p:custDataLst>
          </p:nvPr>
        </p:nvPicPr>
        <p:blipFill>
          <a:blip r:embed="rId4"/>
          <a:stretch>
            <a:fillRect/>
          </a:stretch>
        </p:blipFill>
        <p:spPr>
          <a:xfrm>
            <a:off x="107950" y="836295"/>
            <a:ext cx="8736330" cy="546671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4"/>
          <a:stretch>
            <a:fillRect/>
          </a:stretch>
        </p:blipFill>
        <p:spPr>
          <a:xfrm>
            <a:off x="179705" y="2060575"/>
            <a:ext cx="8895080" cy="3068320"/>
          </a:xfrm>
          <a:prstGeom prst="rect">
            <a:avLst/>
          </a:prstGeom>
        </p:spPr>
      </p:pic>
      <p:sp>
        <p:nvSpPr>
          <p:cNvPr id="6" name="文本框 5"/>
          <p:cNvSpPr txBox="1"/>
          <p:nvPr>
            <p:custDataLst>
              <p:tags r:id="rId2"/>
            </p:custDataLst>
          </p:nvPr>
        </p:nvSpPr>
        <p:spPr>
          <a:xfrm>
            <a:off x="52388" y="403225"/>
            <a:ext cx="3595688"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lgn="l"/>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P</a:t>
            </a:r>
            <a:r>
              <a:rPr 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rocessing </a:t>
            </a:r>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W</a:t>
            </a:r>
            <a:r>
              <a:rPr 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orkshop</a:t>
            </a:r>
            <a:endParaRPr lang="zh-TW" altLang="en-US" sz="1800"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388" y="403225"/>
            <a:ext cx="3595688"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lgn="l"/>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P</a:t>
            </a:r>
            <a:r>
              <a:rPr 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rocessing </a:t>
            </a:r>
            <a:r>
              <a:rPr lang="en-US" alt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W</a:t>
            </a:r>
            <a:r>
              <a:rPr lang="zh-TW" sz="1800" b="1">
                <a:solidFill>
                  <a:schemeClr val="bg1"/>
                </a:solidFill>
                <a:latin typeface="Times New Roman" panose="02020603050405020304" charset="0"/>
                <a:ea typeface="宋体" panose="02010600030101010101" pitchFamily="2" charset="-122"/>
                <a:cs typeface="Times New Roman" panose="02020603050405020304" charset="0"/>
                <a:sym typeface="+mn-ea"/>
              </a:rPr>
              <a:t>orkshop</a:t>
            </a:r>
            <a:endParaRPr lang="zh-TW" altLang="en-US" sz="1800"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1"/>
            </p:custDataLst>
          </p:nvPr>
        </p:nvPicPr>
        <p:blipFill>
          <a:blip r:embed="rId3"/>
          <a:stretch>
            <a:fillRect/>
          </a:stretch>
        </p:blipFill>
        <p:spPr>
          <a:xfrm>
            <a:off x="6096" y="877824"/>
            <a:ext cx="9131808" cy="5629656"/>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388" y="403225"/>
            <a:ext cx="3595688"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Installation </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W</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orkshop</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1"/>
            </p:custDataLst>
          </p:nvPr>
        </p:nvPicPr>
        <p:blipFill>
          <a:blip r:embed="rId3"/>
          <a:stretch>
            <a:fillRect/>
          </a:stretch>
        </p:blipFill>
        <p:spPr>
          <a:xfrm>
            <a:off x="27432" y="877824"/>
            <a:ext cx="9025128" cy="5629656"/>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2388" y="403225"/>
            <a:ext cx="3595688"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Installation </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W</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orkshop</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4" name="图片 3"/>
          <p:cNvPicPr>
            <a:picLocks noChangeAspect="1"/>
          </p:cNvPicPr>
          <p:nvPr>
            <p:custDataLst>
              <p:tags r:id="rId2"/>
            </p:custDataLst>
          </p:nvPr>
        </p:nvPicPr>
        <p:blipFill>
          <a:blip r:embed="rId4"/>
          <a:stretch>
            <a:fillRect/>
          </a:stretch>
        </p:blipFill>
        <p:spPr>
          <a:xfrm>
            <a:off x="6096" y="877824"/>
            <a:ext cx="9131808" cy="5946648"/>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388" y="403225"/>
            <a:ext cx="3967163" cy="385763"/>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r>
              <a:rPr lang="zh-CN" altLang="en-US" strike="noStrike" noProof="1">
                <a:solidFill>
                  <a:schemeClr val="accent3"/>
                </a:solidFill>
                <a:uFillTx/>
                <a:latin typeface="微软雅黑" panose="020B0503020204020204" charset="-122"/>
                <a:ea typeface="微软雅黑" panose="020B0503020204020204" charset="-122"/>
                <a:sym typeface="+mn-ea"/>
              </a:rPr>
              <a:t>产品优势介绍</a:t>
            </a:r>
            <a:r>
              <a:rPr lang="en-US" altLang="zh-CN" strike="noStrike" noProof="1">
                <a:solidFill>
                  <a:schemeClr val="accent3"/>
                </a:solidFill>
                <a:uFillTx/>
                <a:latin typeface="微软雅黑" panose="020B0503020204020204" charset="-122"/>
                <a:ea typeface="微软雅黑" panose="020B0503020204020204" charset="-122"/>
                <a:sym typeface="+mn-ea"/>
              </a:rPr>
              <a:t>--HDPE</a:t>
            </a:r>
            <a:r>
              <a:rPr lang="zh-CN" altLang="en-US" strike="noStrike" noProof="1">
                <a:solidFill>
                  <a:schemeClr val="accent3"/>
                </a:solidFill>
                <a:uFillTx/>
                <a:latin typeface="微软雅黑" panose="020B0503020204020204" charset="-122"/>
                <a:ea typeface="微软雅黑" panose="020B0503020204020204" charset="-122"/>
                <a:sym typeface="+mn-ea"/>
              </a:rPr>
              <a:t>管材设备</a:t>
            </a:r>
          </a:p>
        </p:txBody>
      </p:sp>
      <p:pic>
        <p:nvPicPr>
          <p:cNvPr id="2" name="图片 1"/>
          <p:cNvPicPr>
            <a:picLocks noChangeAspect="1"/>
          </p:cNvPicPr>
          <p:nvPr>
            <p:custDataLst>
              <p:tags r:id="rId1"/>
            </p:custDataLst>
          </p:nvPr>
        </p:nvPicPr>
        <p:blipFill>
          <a:blip r:embed="rId4"/>
          <a:stretch>
            <a:fillRect/>
          </a:stretch>
        </p:blipFill>
        <p:spPr>
          <a:xfrm>
            <a:off x="0" y="298704"/>
            <a:ext cx="9144000" cy="6559296"/>
          </a:xfrm>
          <a:prstGeom prst="rect">
            <a:avLst/>
          </a:prstGeom>
        </p:spPr>
      </p:pic>
      <p:sp>
        <p:nvSpPr>
          <p:cNvPr id="4" name="文本框 3"/>
          <p:cNvSpPr txBox="1"/>
          <p:nvPr>
            <p:custDataLst>
              <p:tags r:id="rId2"/>
            </p:custDataLst>
          </p:nvPr>
        </p:nvSpPr>
        <p:spPr>
          <a:xfrm>
            <a:off x="52388" y="403225"/>
            <a:ext cx="3595688"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lgn="l"/>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Installation </a:t>
            </a:r>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W</a:t>
            </a:r>
            <a:r>
              <a:rPr lang="zh-TW" b="1">
                <a:solidFill>
                  <a:schemeClr val="bg1"/>
                </a:solidFill>
                <a:latin typeface="Times New Roman" panose="02020603050405020304" charset="0"/>
                <a:ea typeface="宋体" panose="02010600030101010101" pitchFamily="2" charset="-122"/>
                <a:cs typeface="Times New Roman" panose="02020603050405020304" charset="0"/>
                <a:sym typeface="+mn-ea"/>
              </a:rPr>
              <a:t>orkshop</a:t>
            </a:r>
            <a:endParaRPr lang="zh-TW" altLang="en-US"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388" y="403225"/>
            <a:ext cx="3967163" cy="368300"/>
          </a:xfrm>
          <a:prstGeom prst="rect">
            <a:avLst/>
          </a:prstGeom>
          <a:solidFill>
            <a:srgbClr val="C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r>
              <a:rPr lang="en-US" altLang="zh-TW" b="1">
                <a:solidFill>
                  <a:schemeClr val="bg1"/>
                </a:solidFill>
                <a:latin typeface="Times New Roman" panose="02020603050405020304" charset="0"/>
                <a:ea typeface="宋体" panose="02010600030101010101" pitchFamily="2" charset="-122"/>
                <a:cs typeface="Times New Roman" panose="02020603050405020304" charset="0"/>
                <a:sym typeface="+mn-ea"/>
              </a:rPr>
              <a:t>Commissioning Workshop</a:t>
            </a:r>
            <a:endParaRPr lang="en-US" altLang="zh-TW" b="1" strike="noStrike" noProof="1">
              <a:solidFill>
                <a:schemeClr val="bg1"/>
              </a:solidFill>
              <a:uFillTx/>
              <a:latin typeface="Times New Roman" panose="02020603050405020304" charset="0"/>
              <a:ea typeface="宋体" panose="02010600030101010101" pitchFamily="2" charset="-122"/>
              <a:cs typeface="Times New Roman" panose="02020603050405020304" charset="0"/>
              <a:sym typeface="+mn-ea"/>
            </a:endParaRPr>
          </a:p>
        </p:txBody>
      </p:sp>
      <p:pic>
        <p:nvPicPr>
          <p:cNvPr id="2" name="图片 1"/>
          <p:cNvPicPr>
            <a:picLocks noChangeAspect="1"/>
          </p:cNvPicPr>
          <p:nvPr>
            <p:custDataLst>
              <p:tags r:id="rId1"/>
            </p:custDataLst>
          </p:nvPr>
        </p:nvPicPr>
        <p:blipFill>
          <a:blip r:embed="rId3"/>
          <a:stretch>
            <a:fillRect/>
          </a:stretch>
        </p:blipFill>
        <p:spPr>
          <a:xfrm>
            <a:off x="0" y="1039368"/>
            <a:ext cx="9144000" cy="4745736"/>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00440bae-655c-4591-a22a-a9d475911c3d"/>
  <p:tag name="COMMONDATA" val="eyJoZGlkIjoiOWE4ODYxODM5ZjMwOWZhMDFlMzE2N2JhYjU3NGRlZD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空白设计模板">
  <a:themeElements>
    <a:clrScheme name="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空白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空白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空白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空白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空白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空白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空白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空白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空白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空白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空白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空白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空白设计模板">
  <a:themeElements>
    <a:clrScheme name="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空白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空白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空白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空白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空白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空白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空白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空白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空白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空白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空白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空白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空白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4205</Words>
  <Application>Microsoft Office PowerPoint</Application>
  <PresentationFormat>Экран (4:3)</PresentationFormat>
  <Paragraphs>64</Paragraphs>
  <Slides>33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33</vt:i4>
      </vt:variant>
    </vt:vector>
  </HeadingPairs>
  <TitlesOfParts>
    <vt:vector size="41" baseType="lpstr">
      <vt:lpstr>微软雅黑</vt:lpstr>
      <vt:lpstr>MingLiU</vt:lpstr>
      <vt:lpstr>Arial</vt:lpstr>
      <vt:lpstr>Calibri</vt:lpstr>
      <vt:lpstr>Times New Roman</vt:lpstr>
      <vt:lpstr>Wingdings</vt:lpstr>
      <vt:lpstr>空白设计模板</vt:lpstr>
      <vt:lpstr>1_空白设计模板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dc:title>
  <dc:creator>Connie</dc:creator>
  <cp:lastModifiedBy>Sosed Liansu</cp:lastModifiedBy>
  <cp:revision>33</cp:revision>
  <dcterms:created xsi:type="dcterms:W3CDTF">2013-01-25T01:44:32Z</dcterms:created>
  <dcterms:modified xsi:type="dcterms:W3CDTF">2023-12-02T21:17:07Z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2B9033475976485492BACDF16A0CBE5E_12</vt:lpwstr>
  </property>
</Properties>
</file>